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08" r:id="rId3"/>
    <p:sldId id="315" r:id="rId4"/>
    <p:sldId id="355" r:id="rId5"/>
    <p:sldId id="358" r:id="rId6"/>
    <p:sldId id="351" r:id="rId7"/>
    <p:sldId id="312" r:id="rId8"/>
    <p:sldId id="310" r:id="rId9"/>
    <p:sldId id="305" r:id="rId10"/>
    <p:sldId id="328" r:id="rId11"/>
    <p:sldId id="291" r:id="rId12"/>
    <p:sldId id="284" r:id="rId13"/>
    <p:sldId id="283" r:id="rId14"/>
    <p:sldId id="282" r:id="rId15"/>
    <p:sldId id="285" r:id="rId16"/>
    <p:sldId id="316" r:id="rId17"/>
    <p:sldId id="318" r:id="rId18"/>
    <p:sldId id="330" r:id="rId19"/>
    <p:sldId id="288" r:id="rId20"/>
    <p:sldId id="338" r:id="rId21"/>
    <p:sldId id="332" r:id="rId22"/>
    <p:sldId id="334" r:id="rId23"/>
    <p:sldId id="335" r:id="rId24"/>
    <p:sldId id="333" r:id="rId25"/>
    <p:sldId id="337" r:id="rId26"/>
    <p:sldId id="339" r:id="rId27"/>
    <p:sldId id="313" r:id="rId28"/>
    <p:sldId id="279" r:id="rId29"/>
    <p:sldId id="340" r:id="rId30"/>
    <p:sldId id="306" r:id="rId31"/>
    <p:sldId id="341" r:id="rId32"/>
    <p:sldId id="343" r:id="rId33"/>
    <p:sldId id="348" r:id="rId34"/>
    <p:sldId id="342" r:id="rId35"/>
    <p:sldId id="344" r:id="rId36"/>
    <p:sldId id="347" r:id="rId37"/>
    <p:sldId id="345" r:id="rId38"/>
    <p:sldId id="349" r:id="rId39"/>
    <p:sldId id="296" r:id="rId40"/>
    <p:sldId id="319" r:id="rId41"/>
    <p:sldId id="360" r:id="rId42"/>
    <p:sldId id="359" r:id="rId43"/>
    <p:sldId id="276" r:id="rId44"/>
    <p:sldId id="331" r:id="rId45"/>
    <p:sldId id="353" r:id="rId46"/>
    <p:sldId id="357" r:id="rId47"/>
    <p:sldId id="356" r:id="rId48"/>
    <p:sldId id="352" r:id="rId49"/>
    <p:sldId id="33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AB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61"/>
    <p:restoredTop sz="91969"/>
  </p:normalViewPr>
  <p:slideViewPr>
    <p:cSldViewPr snapToGrid="0" snapToObjects="1">
      <p:cViewPr varScale="1">
        <p:scale>
          <a:sx n="88" d="100"/>
          <a:sy n="88" d="100"/>
        </p:scale>
        <p:origin x="108" y="3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7D99E-25FE-D141-AEC2-973AD9B9B363}"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03644-9068-0145-9EF7-5423079C86A8}" type="slidenum">
              <a:rPr lang="en-US" smtClean="0"/>
              <a:t>‹#›</a:t>
            </a:fld>
            <a:endParaRPr lang="en-US"/>
          </a:p>
        </p:txBody>
      </p:sp>
    </p:spTree>
    <p:extLst>
      <p:ext uri="{BB962C8B-B14F-4D97-AF65-F5344CB8AC3E}">
        <p14:creationId xmlns:p14="http://schemas.microsoft.com/office/powerpoint/2010/main" val="232311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Sympathetic Nervous System activation happen rapidly</a:t>
            </a:r>
          </a:p>
          <a:p>
            <a:pPr marL="228600" indent="-228600">
              <a:buAutoNum type="arabicPeriod"/>
            </a:pPr>
            <a:r>
              <a:rPr lang="en-US" dirty="0"/>
              <a:t>Increased attention / arousal</a:t>
            </a:r>
          </a:p>
          <a:p>
            <a:pPr marL="228600" indent="-228600">
              <a:buAutoNum type="arabicPeriod"/>
            </a:pPr>
            <a:r>
              <a:rPr lang="en-US" dirty="0" err="1"/>
              <a:t>Cort</a:t>
            </a:r>
            <a:r>
              <a:rPr lang="en-US" dirty="0"/>
              <a:t> levels increase and peak in blood much later, baseline ~ 2hrs</a:t>
            </a:r>
          </a:p>
          <a:p>
            <a:pPr marL="228600" indent="-228600">
              <a:buAutoNum type="arabicPeriod"/>
            </a:pPr>
            <a:r>
              <a:rPr lang="en-US" dirty="0"/>
              <a:t>Try to restore </a:t>
            </a:r>
            <a:r>
              <a:rPr lang="en-US" dirty="0" err="1"/>
              <a:t>homeostatis</a:t>
            </a:r>
            <a:r>
              <a:rPr lang="en-US" dirty="0"/>
              <a:t> </a:t>
            </a:r>
          </a:p>
          <a:p>
            <a:pPr marL="685800" lvl="1" indent="-228600">
              <a:buAutoNum type="arabicPeriod"/>
            </a:pPr>
            <a:r>
              <a:rPr lang="en-US" dirty="0"/>
              <a:t>Anti-inflammatory + protective / restorative</a:t>
            </a:r>
          </a:p>
          <a:p>
            <a:pPr marL="685800" lvl="1"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2</a:t>
            </a:fld>
            <a:endParaRPr lang="en-US"/>
          </a:p>
        </p:txBody>
      </p:sp>
    </p:spTree>
    <p:extLst>
      <p:ext uri="{BB962C8B-B14F-4D97-AF65-F5344CB8AC3E}">
        <p14:creationId xmlns:p14="http://schemas.microsoft.com/office/powerpoint/2010/main" val="86033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a:t>
            </a:r>
            <a:r>
              <a:rPr lang="en-US" dirty="0" err="1"/>
              <a:t>neuronl</a:t>
            </a:r>
            <a:r>
              <a:rPr lang="en-US" dirty="0"/>
              <a:t> S1PR3 in neurons in the mPFC, higher expression and differences in excitatory and inhibitory </a:t>
            </a:r>
          </a:p>
        </p:txBody>
      </p:sp>
      <p:sp>
        <p:nvSpPr>
          <p:cNvPr id="4" name="Slide Number Placeholder 3"/>
          <p:cNvSpPr>
            <a:spLocks noGrp="1"/>
          </p:cNvSpPr>
          <p:nvPr>
            <p:ph type="sldNum" sz="quarter" idx="5"/>
          </p:nvPr>
        </p:nvSpPr>
        <p:spPr/>
        <p:txBody>
          <a:bodyPr/>
          <a:lstStyle/>
          <a:p>
            <a:fld id="{81303644-9068-0145-9EF7-5423079C86A8}" type="slidenum">
              <a:rPr lang="en-US" smtClean="0"/>
              <a:t>14</a:t>
            </a:fld>
            <a:endParaRPr lang="en-US"/>
          </a:p>
        </p:txBody>
      </p:sp>
    </p:spTree>
    <p:extLst>
      <p:ext uri="{BB962C8B-B14F-4D97-AF65-F5344CB8AC3E}">
        <p14:creationId xmlns:p14="http://schemas.microsoft.com/office/powerpoint/2010/main" val="80399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there are no differences in behavior or physiological responses to knockdown or overexpression in NON-STRESSED control animals</a:t>
            </a:r>
          </a:p>
        </p:txBody>
      </p:sp>
      <p:sp>
        <p:nvSpPr>
          <p:cNvPr id="4" name="Slide Number Placeholder 3"/>
          <p:cNvSpPr>
            <a:spLocks noGrp="1"/>
          </p:cNvSpPr>
          <p:nvPr>
            <p:ph type="sldNum" sz="quarter" idx="5"/>
          </p:nvPr>
        </p:nvSpPr>
        <p:spPr/>
        <p:txBody>
          <a:bodyPr/>
          <a:lstStyle/>
          <a:p>
            <a:fld id="{81303644-9068-0145-9EF7-5423079C86A8}" type="slidenum">
              <a:rPr lang="en-US" smtClean="0"/>
              <a:t>17</a:t>
            </a:fld>
            <a:endParaRPr lang="en-US"/>
          </a:p>
        </p:txBody>
      </p:sp>
    </p:spTree>
    <p:extLst>
      <p:ext uri="{BB962C8B-B14F-4D97-AF65-F5344CB8AC3E}">
        <p14:creationId xmlns:p14="http://schemas.microsoft.com/office/powerpoint/2010/main" val="373313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19</a:t>
            </a:fld>
            <a:endParaRPr lang="en-US"/>
          </a:p>
        </p:txBody>
      </p:sp>
    </p:spTree>
    <p:extLst>
      <p:ext uri="{BB962C8B-B14F-4D97-AF65-F5344CB8AC3E}">
        <p14:creationId xmlns:p14="http://schemas.microsoft.com/office/powerpoint/2010/main" val="317730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22</a:t>
            </a:fld>
            <a:endParaRPr lang="en-US"/>
          </a:p>
        </p:txBody>
      </p:sp>
    </p:spTree>
    <p:extLst>
      <p:ext uri="{BB962C8B-B14F-4D97-AF65-F5344CB8AC3E}">
        <p14:creationId xmlns:p14="http://schemas.microsoft.com/office/powerpoint/2010/main" val="2046576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24</a:t>
            </a:fld>
            <a:endParaRPr lang="en-US"/>
          </a:p>
        </p:txBody>
      </p:sp>
    </p:spTree>
    <p:extLst>
      <p:ext uri="{BB962C8B-B14F-4D97-AF65-F5344CB8AC3E}">
        <p14:creationId xmlns:p14="http://schemas.microsoft.com/office/powerpoint/2010/main" val="62689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 thought to be occupied by glucocorticoids during stress or upon awakening (peak of circadian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Negative Feedback on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28</a:t>
            </a:fld>
            <a:endParaRPr lang="en-US"/>
          </a:p>
        </p:txBody>
      </p:sp>
    </p:spTree>
    <p:extLst>
      <p:ext uri="{BB962C8B-B14F-4D97-AF65-F5344CB8AC3E}">
        <p14:creationId xmlns:p14="http://schemas.microsoft.com/office/powerpoint/2010/main" val="277364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29</a:t>
            </a:fld>
            <a:endParaRPr lang="en-US"/>
          </a:p>
        </p:txBody>
      </p:sp>
    </p:spTree>
    <p:extLst>
      <p:ext uri="{BB962C8B-B14F-4D97-AF65-F5344CB8AC3E}">
        <p14:creationId xmlns:p14="http://schemas.microsoft.com/office/powerpoint/2010/main" val="168594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note of Hippocampus as well</a:t>
            </a:r>
          </a:p>
        </p:txBody>
      </p:sp>
      <p:sp>
        <p:nvSpPr>
          <p:cNvPr id="4" name="Slide Number Placeholder 3"/>
          <p:cNvSpPr>
            <a:spLocks noGrp="1"/>
          </p:cNvSpPr>
          <p:nvPr>
            <p:ph type="sldNum" sz="quarter" idx="5"/>
          </p:nvPr>
        </p:nvSpPr>
        <p:spPr/>
        <p:txBody>
          <a:bodyPr/>
          <a:lstStyle/>
          <a:p>
            <a:fld id="{81303644-9068-0145-9EF7-5423079C86A8}" type="slidenum">
              <a:rPr lang="en-US" smtClean="0"/>
              <a:t>30</a:t>
            </a:fld>
            <a:endParaRPr lang="en-US"/>
          </a:p>
        </p:txBody>
      </p:sp>
    </p:spTree>
    <p:extLst>
      <p:ext uri="{BB962C8B-B14F-4D97-AF65-F5344CB8AC3E}">
        <p14:creationId xmlns:p14="http://schemas.microsoft.com/office/powerpoint/2010/main" val="351564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 and 2 morning stress was FST and OF</a:t>
            </a:r>
          </a:p>
        </p:txBody>
      </p:sp>
      <p:sp>
        <p:nvSpPr>
          <p:cNvPr id="4" name="Slide Number Placeholder 3"/>
          <p:cNvSpPr>
            <a:spLocks noGrp="1"/>
          </p:cNvSpPr>
          <p:nvPr>
            <p:ph type="sldNum" sz="quarter" idx="5"/>
          </p:nvPr>
        </p:nvSpPr>
        <p:spPr/>
        <p:txBody>
          <a:bodyPr/>
          <a:lstStyle/>
          <a:p>
            <a:fld id="{81303644-9068-0145-9EF7-5423079C86A8}" type="slidenum">
              <a:rPr lang="en-US" smtClean="0"/>
              <a:t>33</a:t>
            </a:fld>
            <a:endParaRPr lang="en-US"/>
          </a:p>
        </p:txBody>
      </p:sp>
    </p:spTree>
    <p:extLst>
      <p:ext uri="{BB962C8B-B14F-4D97-AF65-F5344CB8AC3E}">
        <p14:creationId xmlns:p14="http://schemas.microsoft.com/office/powerpoint/2010/main" val="2389673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Cort</a:t>
            </a:r>
            <a:r>
              <a:rPr lang="en-US" dirty="0"/>
              <a:t> response to restraint stress in CVS or no CVS animals</a:t>
            </a:r>
          </a:p>
        </p:txBody>
      </p:sp>
      <p:sp>
        <p:nvSpPr>
          <p:cNvPr id="4" name="Slide Number Placeholder 3"/>
          <p:cNvSpPr>
            <a:spLocks noGrp="1"/>
          </p:cNvSpPr>
          <p:nvPr>
            <p:ph type="sldNum" sz="quarter" idx="5"/>
          </p:nvPr>
        </p:nvSpPr>
        <p:spPr/>
        <p:txBody>
          <a:bodyPr/>
          <a:lstStyle/>
          <a:p>
            <a:fld id="{81303644-9068-0145-9EF7-5423079C86A8}" type="slidenum">
              <a:rPr lang="en-US" smtClean="0"/>
              <a:t>36</a:t>
            </a:fld>
            <a:endParaRPr lang="en-US"/>
          </a:p>
        </p:txBody>
      </p:sp>
    </p:spTree>
    <p:extLst>
      <p:ext uri="{BB962C8B-B14F-4D97-AF65-F5344CB8AC3E}">
        <p14:creationId xmlns:p14="http://schemas.microsoft.com/office/powerpoint/2010/main" val="37287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slide: but how does this work?</a:t>
            </a:r>
          </a:p>
        </p:txBody>
      </p:sp>
      <p:sp>
        <p:nvSpPr>
          <p:cNvPr id="4" name="Slide Number Placeholder 3"/>
          <p:cNvSpPr>
            <a:spLocks noGrp="1"/>
          </p:cNvSpPr>
          <p:nvPr>
            <p:ph type="sldNum" sz="quarter" idx="5"/>
          </p:nvPr>
        </p:nvSpPr>
        <p:spPr/>
        <p:txBody>
          <a:bodyPr/>
          <a:lstStyle/>
          <a:p>
            <a:fld id="{81303644-9068-0145-9EF7-5423079C86A8}" type="slidenum">
              <a:rPr lang="en-US" smtClean="0"/>
              <a:t>3</a:t>
            </a:fld>
            <a:endParaRPr lang="en-US"/>
          </a:p>
        </p:txBody>
      </p:sp>
    </p:spTree>
    <p:extLst>
      <p:ext uri="{BB962C8B-B14F-4D97-AF65-F5344CB8AC3E}">
        <p14:creationId xmlns:p14="http://schemas.microsoft.com/office/powerpoint/2010/main" val="2385439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measure for CORT</a:t>
            </a:r>
          </a:p>
        </p:txBody>
      </p:sp>
      <p:sp>
        <p:nvSpPr>
          <p:cNvPr id="4" name="Slide Number Placeholder 3"/>
          <p:cNvSpPr>
            <a:spLocks noGrp="1"/>
          </p:cNvSpPr>
          <p:nvPr>
            <p:ph type="sldNum" sz="quarter" idx="5"/>
          </p:nvPr>
        </p:nvSpPr>
        <p:spPr/>
        <p:txBody>
          <a:bodyPr/>
          <a:lstStyle/>
          <a:p>
            <a:fld id="{81303644-9068-0145-9EF7-5423079C86A8}" type="slidenum">
              <a:rPr lang="en-US" smtClean="0"/>
              <a:t>37</a:t>
            </a:fld>
            <a:endParaRPr lang="en-US"/>
          </a:p>
        </p:txBody>
      </p:sp>
    </p:spTree>
    <p:extLst>
      <p:ext uri="{BB962C8B-B14F-4D97-AF65-F5344CB8AC3E}">
        <p14:creationId xmlns:p14="http://schemas.microsoft.com/office/powerpoint/2010/main" val="3667993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38</a:t>
            </a:fld>
            <a:endParaRPr lang="en-US"/>
          </a:p>
        </p:txBody>
      </p:sp>
    </p:spTree>
    <p:extLst>
      <p:ext uri="{BB962C8B-B14F-4D97-AF65-F5344CB8AC3E}">
        <p14:creationId xmlns:p14="http://schemas.microsoft.com/office/powerpoint/2010/main" val="2644857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this wasn’t the mPFC</a:t>
            </a:r>
          </a:p>
        </p:txBody>
      </p:sp>
      <p:sp>
        <p:nvSpPr>
          <p:cNvPr id="4" name="Slide Number Placeholder 3"/>
          <p:cNvSpPr>
            <a:spLocks noGrp="1"/>
          </p:cNvSpPr>
          <p:nvPr>
            <p:ph type="sldNum" sz="quarter" idx="5"/>
          </p:nvPr>
        </p:nvSpPr>
        <p:spPr/>
        <p:txBody>
          <a:bodyPr/>
          <a:lstStyle/>
          <a:p>
            <a:fld id="{81303644-9068-0145-9EF7-5423079C86A8}" type="slidenum">
              <a:rPr lang="en-US" smtClean="0"/>
              <a:t>44</a:t>
            </a:fld>
            <a:endParaRPr lang="en-US"/>
          </a:p>
        </p:txBody>
      </p:sp>
    </p:spTree>
    <p:extLst>
      <p:ext uri="{BB962C8B-B14F-4D97-AF65-F5344CB8AC3E}">
        <p14:creationId xmlns:p14="http://schemas.microsoft.com/office/powerpoint/2010/main" val="1182553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part of table shown, some papers show opposite results – but probably due to timing of experiments</a:t>
            </a:r>
          </a:p>
        </p:txBody>
      </p:sp>
      <p:sp>
        <p:nvSpPr>
          <p:cNvPr id="4" name="Slide Number Placeholder 3"/>
          <p:cNvSpPr>
            <a:spLocks noGrp="1"/>
          </p:cNvSpPr>
          <p:nvPr>
            <p:ph type="sldNum" sz="quarter" idx="5"/>
          </p:nvPr>
        </p:nvSpPr>
        <p:spPr/>
        <p:txBody>
          <a:bodyPr/>
          <a:lstStyle/>
          <a:p>
            <a:fld id="{81303644-9068-0145-9EF7-5423079C86A8}" type="slidenum">
              <a:rPr lang="en-US" smtClean="0"/>
              <a:t>45</a:t>
            </a:fld>
            <a:endParaRPr lang="en-US"/>
          </a:p>
        </p:txBody>
      </p:sp>
    </p:spTree>
    <p:extLst>
      <p:ext uri="{BB962C8B-B14F-4D97-AF65-F5344CB8AC3E}">
        <p14:creationId xmlns:p14="http://schemas.microsoft.com/office/powerpoint/2010/main" val="280558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TNF-</a:t>
            </a:r>
            <a:r>
              <a:rPr lang="el-GR" i="1" dirty="0"/>
              <a:t>α</a:t>
            </a:r>
            <a:r>
              <a:rPr lang="el-GR" dirty="0"/>
              <a:t> </a:t>
            </a:r>
            <a:r>
              <a:rPr lang="en-US" dirty="0"/>
              <a:t>is first synthesized as a transmembrane protein (</a:t>
            </a:r>
            <a:r>
              <a:rPr lang="en-US" dirty="0" err="1"/>
              <a:t>tmTNF</a:t>
            </a:r>
            <a:r>
              <a:rPr lang="en-US" dirty="0"/>
              <a:t>-</a:t>
            </a:r>
            <a:r>
              <a:rPr lang="el-GR" i="1" dirty="0"/>
              <a:t>α</a:t>
            </a:r>
            <a:r>
              <a:rPr lang="el-GR" dirty="0"/>
              <a:t>). </a:t>
            </a:r>
            <a:r>
              <a:rPr lang="en-US" dirty="0"/>
              <a:t>The cleavage of the extracellular domain of </a:t>
            </a:r>
            <a:r>
              <a:rPr lang="en-US" dirty="0" err="1"/>
              <a:t>tmTNF</a:t>
            </a:r>
            <a:r>
              <a:rPr lang="en-US" dirty="0"/>
              <a:t>-</a:t>
            </a:r>
            <a:r>
              <a:rPr lang="el-GR" i="1" dirty="0"/>
              <a:t>α</a:t>
            </a:r>
            <a:r>
              <a:rPr lang="el-GR" dirty="0"/>
              <a:t> </a:t>
            </a:r>
            <a:r>
              <a:rPr lang="en-US" dirty="0"/>
              <a:t>by the matrix metalloprotease TNF-</a:t>
            </a:r>
            <a:r>
              <a:rPr lang="el-GR" i="1" dirty="0"/>
              <a:t>α</a:t>
            </a:r>
            <a:r>
              <a:rPr lang="el-GR" dirty="0"/>
              <a:t>-</a:t>
            </a:r>
            <a:r>
              <a:rPr lang="en-US" dirty="0"/>
              <a:t>converting enzyme (TACE) releases a soluble TNF-</a:t>
            </a:r>
            <a:r>
              <a:rPr lang="el-GR" i="1" dirty="0"/>
              <a:t>α</a:t>
            </a:r>
            <a:r>
              <a:rPr lang="el-GR" dirty="0"/>
              <a:t> (</a:t>
            </a:r>
            <a:r>
              <a:rPr lang="en-US" dirty="0" err="1"/>
              <a:t>sTNF</a:t>
            </a:r>
            <a:r>
              <a:rPr lang="en-US" dirty="0"/>
              <a:t>-</a:t>
            </a:r>
            <a:r>
              <a:rPr lang="el-GR" i="1" dirty="0"/>
              <a:t>α</a:t>
            </a:r>
            <a:r>
              <a:rPr lang="el-GR" dirty="0"/>
              <a:t>) </a:t>
            </a:r>
            <a:r>
              <a:rPr lang="en-US" dirty="0"/>
              <a:t>homotrimer. </a:t>
            </a:r>
          </a:p>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7</a:t>
            </a:fld>
            <a:endParaRPr lang="en-US"/>
          </a:p>
        </p:txBody>
      </p:sp>
    </p:spTree>
    <p:extLst>
      <p:ext uri="{BB962C8B-B14F-4D97-AF65-F5344CB8AC3E}">
        <p14:creationId xmlns:p14="http://schemas.microsoft.com/office/powerpoint/2010/main" val="110879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player in this story appears to the mPFC</a:t>
            </a:r>
          </a:p>
        </p:txBody>
      </p:sp>
      <p:sp>
        <p:nvSpPr>
          <p:cNvPr id="4" name="Slide Number Placeholder 3"/>
          <p:cNvSpPr>
            <a:spLocks noGrp="1"/>
          </p:cNvSpPr>
          <p:nvPr>
            <p:ph type="sldNum" sz="quarter" idx="5"/>
          </p:nvPr>
        </p:nvSpPr>
        <p:spPr/>
        <p:txBody>
          <a:bodyPr/>
          <a:lstStyle/>
          <a:p>
            <a:fld id="{81303644-9068-0145-9EF7-5423079C86A8}" type="slidenum">
              <a:rPr lang="en-US" smtClean="0"/>
              <a:t>8</a:t>
            </a:fld>
            <a:endParaRPr lang="en-US"/>
          </a:p>
        </p:txBody>
      </p:sp>
    </p:spTree>
    <p:extLst>
      <p:ext uri="{BB962C8B-B14F-4D97-AF65-F5344CB8AC3E}">
        <p14:creationId xmlns:p14="http://schemas.microsoft.com/office/powerpoint/2010/main" val="406987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Everyday use usually means a demanding / overwhelming state associated with negative emotions</a:t>
            </a:r>
          </a:p>
          <a:p>
            <a:r>
              <a:rPr lang="en-US" sz="1200" dirty="0"/>
              <a:t>- For scientists, “fight or flight” is often associated </a:t>
            </a:r>
          </a:p>
          <a:p>
            <a:pPr marL="171450" indent="-171450">
              <a:buFontTx/>
              <a:buChar char="-"/>
            </a:pPr>
            <a:r>
              <a:rPr lang="en-US" sz="1200" dirty="0"/>
              <a:t>Adaptive biological mechanisms to help ensure survival</a:t>
            </a:r>
          </a:p>
          <a:p>
            <a:pPr marL="171450" indent="-171450">
              <a:buFontTx/>
              <a:buChar char="-"/>
            </a:pPr>
            <a:r>
              <a:rPr lang="en-US" sz="1200" dirty="0"/>
              <a:t>Not “emergency system”, but a process that is ongoing</a:t>
            </a:r>
          </a:p>
          <a:p>
            <a:pPr marL="628650" lvl="1" indent="-171450">
              <a:buFontTx/>
              <a:buChar char="-"/>
            </a:pPr>
            <a:r>
              <a:rPr lang="en-US" sz="1200" dirty="0"/>
              <a:t>Might seem unimportant, but this has important implications for understanding stress disorders </a:t>
            </a:r>
          </a:p>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9</a:t>
            </a:fld>
            <a:endParaRPr lang="en-US"/>
          </a:p>
        </p:txBody>
      </p:sp>
    </p:spTree>
    <p:extLst>
      <p:ext uri="{BB962C8B-B14F-4D97-AF65-F5344CB8AC3E}">
        <p14:creationId xmlns:p14="http://schemas.microsoft.com/office/powerpoint/2010/main" val="137542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Defeat = submit for 3s </a:t>
            </a:r>
          </a:p>
          <a:p>
            <a:r>
              <a:rPr lang="en-US" dirty="0"/>
              <a:t>Averages defeat latencies over the 7 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Controls placed in a novel empty cage w/ wire mesh for 30 min.</a:t>
            </a:r>
          </a:p>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10</a:t>
            </a:fld>
            <a:endParaRPr lang="en-US"/>
          </a:p>
        </p:txBody>
      </p:sp>
    </p:spTree>
    <p:extLst>
      <p:ext uri="{BB962C8B-B14F-4D97-AF65-F5344CB8AC3E}">
        <p14:creationId xmlns:p14="http://schemas.microsoft.com/office/powerpoint/2010/main" val="18556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Susceptible animals defeated faster than resilient</a:t>
            </a:r>
          </a:p>
          <a:p>
            <a:endParaRPr lang="en-US" sz="1200" dirty="0"/>
          </a:p>
          <a:p>
            <a:pPr marL="457200" indent="-457200">
              <a:buFont typeface="Arial" panose="020B0604020202020204" pitchFamily="34" charset="0"/>
              <a:buChar char="•"/>
            </a:pPr>
            <a:r>
              <a:rPr lang="en-US" sz="1200" dirty="0"/>
              <a:t>Expression of S1PR3 mRNA in the mPFC positively correlates with defeat latency (</a:t>
            </a:r>
            <a:r>
              <a:rPr lang="en-US" sz="1200" dirty="0" err="1"/>
              <a:t>Vul</a:t>
            </a:r>
            <a:r>
              <a:rPr lang="en-US" sz="1200" dirty="0"/>
              <a:t> &amp; Res)</a:t>
            </a:r>
          </a:p>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11</a:t>
            </a:fld>
            <a:endParaRPr lang="en-US"/>
          </a:p>
        </p:txBody>
      </p:sp>
    </p:spTree>
    <p:extLst>
      <p:ext uri="{BB962C8B-B14F-4D97-AF65-F5344CB8AC3E}">
        <p14:creationId xmlns:p14="http://schemas.microsoft.com/office/powerpoint/2010/main" val="29396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to show there are different type of Receptors and we’re only going to be focusing on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 lot known about what it does in brain, but plays a role in inflammation </a:t>
            </a:r>
          </a:p>
          <a:p>
            <a:endParaRPr lang="en-US" dirty="0"/>
          </a:p>
        </p:txBody>
      </p:sp>
      <p:sp>
        <p:nvSpPr>
          <p:cNvPr id="4" name="Slide Number Placeholder 3"/>
          <p:cNvSpPr>
            <a:spLocks noGrp="1"/>
          </p:cNvSpPr>
          <p:nvPr>
            <p:ph type="sldNum" sz="quarter" idx="5"/>
          </p:nvPr>
        </p:nvSpPr>
        <p:spPr/>
        <p:txBody>
          <a:bodyPr/>
          <a:lstStyle/>
          <a:p>
            <a:fld id="{81303644-9068-0145-9EF7-5423079C86A8}" type="slidenum">
              <a:rPr lang="en-US" smtClean="0"/>
              <a:t>12</a:t>
            </a:fld>
            <a:endParaRPr lang="en-US"/>
          </a:p>
        </p:txBody>
      </p:sp>
    </p:spTree>
    <p:extLst>
      <p:ext uri="{BB962C8B-B14F-4D97-AF65-F5344CB8AC3E}">
        <p14:creationId xmlns:p14="http://schemas.microsoft.com/office/powerpoint/2010/main" val="342410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differences between S1P levels </a:t>
            </a:r>
          </a:p>
        </p:txBody>
      </p:sp>
      <p:sp>
        <p:nvSpPr>
          <p:cNvPr id="4" name="Slide Number Placeholder 3"/>
          <p:cNvSpPr>
            <a:spLocks noGrp="1"/>
          </p:cNvSpPr>
          <p:nvPr>
            <p:ph type="sldNum" sz="quarter" idx="5"/>
          </p:nvPr>
        </p:nvSpPr>
        <p:spPr/>
        <p:txBody>
          <a:bodyPr/>
          <a:lstStyle/>
          <a:p>
            <a:fld id="{81303644-9068-0145-9EF7-5423079C86A8}" type="slidenum">
              <a:rPr lang="en-US" smtClean="0"/>
              <a:t>13</a:t>
            </a:fld>
            <a:endParaRPr lang="en-US"/>
          </a:p>
        </p:txBody>
      </p:sp>
    </p:spTree>
    <p:extLst>
      <p:ext uri="{BB962C8B-B14F-4D97-AF65-F5344CB8AC3E}">
        <p14:creationId xmlns:p14="http://schemas.microsoft.com/office/powerpoint/2010/main" val="195737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FB57-AC0C-664F-AC6D-8D8B0E4BEC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C4D1B-974E-9942-A624-3804734AFE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47FDF-397E-EB4F-B98F-BEADB366D154}"/>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5" name="Footer Placeholder 4">
            <a:extLst>
              <a:ext uri="{FF2B5EF4-FFF2-40B4-BE49-F238E27FC236}">
                <a16:creationId xmlns:a16="http://schemas.microsoft.com/office/drawing/2014/main" id="{74592EE5-1246-F945-BA5D-1273DF23F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35D59-9976-5147-BE08-CF5361395BAE}"/>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5313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8909-9737-8847-A85E-7226E11882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F0DD7B-DF0B-3B40-96D6-6E6908AF61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6BB9D-B603-1F47-AC6E-D6C7DCC09F59}"/>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5" name="Footer Placeholder 4">
            <a:extLst>
              <a:ext uri="{FF2B5EF4-FFF2-40B4-BE49-F238E27FC236}">
                <a16:creationId xmlns:a16="http://schemas.microsoft.com/office/drawing/2014/main" id="{0ABF1240-68CA-3A48-B6E2-44FC2549D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A6272-7B40-BE40-B93E-071B2D6CCC01}"/>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65501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7C347-2385-2D46-B3BC-8558284CAA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FEF10D-61ED-AB4E-A976-454636E018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AC3D9-2790-9C4B-8FA1-A9A2C76A4FF2}"/>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5" name="Footer Placeholder 4">
            <a:extLst>
              <a:ext uri="{FF2B5EF4-FFF2-40B4-BE49-F238E27FC236}">
                <a16:creationId xmlns:a16="http://schemas.microsoft.com/office/drawing/2014/main" id="{EA7519C2-1098-3F49-8966-556AA7366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3F598-2D8B-1341-BDFE-6BA9C90B51DF}"/>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232026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DB31-9A1A-8D47-B287-49365DB50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7A4D-16BC-DA40-A31B-BBC61F00B9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20EB-17BE-914E-94EB-1373025A6F7A}"/>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5" name="Footer Placeholder 4">
            <a:extLst>
              <a:ext uri="{FF2B5EF4-FFF2-40B4-BE49-F238E27FC236}">
                <a16:creationId xmlns:a16="http://schemas.microsoft.com/office/drawing/2014/main" id="{5CF627D9-78C6-F44C-B7D6-8BC83DB0C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D89AA-0EF9-3141-95B8-509FC29EB869}"/>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264374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9D5B-96CF-4248-943B-FA6806287C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6FE28F-90AB-D84A-84CE-D9C388844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A78D7F-889A-EA45-BAA7-1653EA4D59EE}"/>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5" name="Footer Placeholder 4">
            <a:extLst>
              <a:ext uri="{FF2B5EF4-FFF2-40B4-BE49-F238E27FC236}">
                <a16:creationId xmlns:a16="http://schemas.microsoft.com/office/drawing/2014/main" id="{8C2E335D-C127-704C-BEF3-678107808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5A80C-7CA3-474D-98BA-7B3CF1D1F306}"/>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140712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E300-2ED4-D649-A3FE-FD8B12F620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10FAB-E8B4-0D43-9A19-F8E75907F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84EFE-2DB2-9945-A246-8D167945CC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ECD776-D6F6-6B48-83F2-7F1C48D58783}"/>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6" name="Footer Placeholder 5">
            <a:extLst>
              <a:ext uri="{FF2B5EF4-FFF2-40B4-BE49-F238E27FC236}">
                <a16:creationId xmlns:a16="http://schemas.microsoft.com/office/drawing/2014/main" id="{5E2E08DE-492D-494E-ACA7-63336681F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4AB5-BDBE-2342-941E-EA91BFA59300}"/>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117448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D654-F430-0D48-8F8C-7BA45249D5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A44AC0-7D2A-4D43-981C-833F39B56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31CDF0-8236-DC42-ADE1-C1A4DEC721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F7A346-6C44-B94F-8D98-2E71561B1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6A82A0-A1B0-744A-8294-83584B78F7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C1F31-FA51-6F41-97D3-B3A690D608AD}"/>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8" name="Footer Placeholder 7">
            <a:extLst>
              <a:ext uri="{FF2B5EF4-FFF2-40B4-BE49-F238E27FC236}">
                <a16:creationId xmlns:a16="http://schemas.microsoft.com/office/drawing/2014/main" id="{76250FCE-F60A-284A-A67A-F3CE0F9C3D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030E30-A782-354D-9519-6F31713872CA}"/>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287663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42A1-F729-AB45-96D4-832272239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FE141F-6585-AB48-AD6E-1A5E1C5C0BC4}"/>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4" name="Footer Placeholder 3">
            <a:extLst>
              <a:ext uri="{FF2B5EF4-FFF2-40B4-BE49-F238E27FC236}">
                <a16:creationId xmlns:a16="http://schemas.microsoft.com/office/drawing/2014/main" id="{6E2FA546-CE1E-D04D-9D78-A114EE60E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8F8088-D99B-0446-83BD-81380964D97B}"/>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401230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FC62A-8614-1341-AA84-26C8FAFECAA4}"/>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3" name="Footer Placeholder 2">
            <a:extLst>
              <a:ext uri="{FF2B5EF4-FFF2-40B4-BE49-F238E27FC236}">
                <a16:creationId xmlns:a16="http://schemas.microsoft.com/office/drawing/2014/main" id="{A31608D3-368A-F448-8D0F-6D23373768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567862-96D1-804D-B65F-38CE68FB5022}"/>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361921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87C7-0A87-534D-BA86-FE51513BC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FA6C83-6E2B-154D-9E8E-A69CEEB331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39A8F9-4C05-3C4A-B8B1-350725E73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D44ED-57AA-CC4D-901E-0D07A1B8D3DB}"/>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6" name="Footer Placeholder 5">
            <a:extLst>
              <a:ext uri="{FF2B5EF4-FFF2-40B4-BE49-F238E27FC236}">
                <a16:creationId xmlns:a16="http://schemas.microsoft.com/office/drawing/2014/main" id="{648556C3-42A7-E44F-9A40-9CA838E5D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91208-79B2-9C4D-9EEC-7BE7E453E8D8}"/>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201119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2613-A095-7D4B-B875-6F48799FF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F9EA5-7DB2-BE4C-8E31-943C8B2E6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59E6B8-262C-2E43-B151-E6317E883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ACD08-C87B-3E43-A42E-78D0CFB8FF55}"/>
              </a:ext>
            </a:extLst>
          </p:cNvPr>
          <p:cNvSpPr>
            <a:spLocks noGrp="1"/>
          </p:cNvSpPr>
          <p:nvPr>
            <p:ph type="dt" sz="half" idx="10"/>
          </p:nvPr>
        </p:nvSpPr>
        <p:spPr/>
        <p:txBody>
          <a:bodyPr/>
          <a:lstStyle/>
          <a:p>
            <a:fld id="{485A3CDF-69EB-5247-826B-35D119F48A49}" type="datetimeFigureOut">
              <a:rPr lang="en-US" smtClean="0"/>
              <a:t>10/2/2020</a:t>
            </a:fld>
            <a:endParaRPr lang="en-US"/>
          </a:p>
        </p:txBody>
      </p:sp>
      <p:sp>
        <p:nvSpPr>
          <p:cNvPr id="6" name="Footer Placeholder 5">
            <a:extLst>
              <a:ext uri="{FF2B5EF4-FFF2-40B4-BE49-F238E27FC236}">
                <a16:creationId xmlns:a16="http://schemas.microsoft.com/office/drawing/2014/main" id="{9A75B321-089D-BD4C-96A3-94BC839A3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7AFAE-81BB-C542-9DBD-06FAEABC566C}"/>
              </a:ext>
            </a:extLst>
          </p:cNvPr>
          <p:cNvSpPr>
            <a:spLocks noGrp="1"/>
          </p:cNvSpPr>
          <p:nvPr>
            <p:ph type="sldNum" sz="quarter" idx="12"/>
          </p:nvPr>
        </p:nvSpPr>
        <p:spPr/>
        <p:txBody>
          <a:bodyPr/>
          <a:lstStyle/>
          <a:p>
            <a:fld id="{D2C7B2CB-08AD-1C44-8ED6-89C3F354909F}" type="slidenum">
              <a:rPr lang="en-US" smtClean="0"/>
              <a:t>‹#›</a:t>
            </a:fld>
            <a:endParaRPr lang="en-US"/>
          </a:p>
        </p:txBody>
      </p:sp>
    </p:spTree>
    <p:extLst>
      <p:ext uri="{BB962C8B-B14F-4D97-AF65-F5344CB8AC3E}">
        <p14:creationId xmlns:p14="http://schemas.microsoft.com/office/powerpoint/2010/main" val="168948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531B0E-89C4-1343-9958-DDC8B2F1B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2313A5-4803-5C45-A1F3-9AE4CD05B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F4307-31B0-3F45-8A0B-1548D0541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A3CDF-69EB-5247-826B-35D119F48A49}" type="datetimeFigureOut">
              <a:rPr lang="en-US" smtClean="0"/>
              <a:t>10/2/2020</a:t>
            </a:fld>
            <a:endParaRPr lang="en-US"/>
          </a:p>
        </p:txBody>
      </p:sp>
      <p:sp>
        <p:nvSpPr>
          <p:cNvPr id="5" name="Footer Placeholder 4">
            <a:extLst>
              <a:ext uri="{FF2B5EF4-FFF2-40B4-BE49-F238E27FC236}">
                <a16:creationId xmlns:a16="http://schemas.microsoft.com/office/drawing/2014/main" id="{EF895EC6-9DBE-624A-AD74-84C8C0360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49631-1231-614E-ABA8-F7B333357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7B2CB-08AD-1C44-8ED6-89C3F354909F}" type="slidenum">
              <a:rPr lang="en-US" smtClean="0"/>
              <a:t>‹#›</a:t>
            </a:fld>
            <a:endParaRPr lang="en-US"/>
          </a:p>
        </p:txBody>
      </p:sp>
    </p:spTree>
    <p:extLst>
      <p:ext uri="{BB962C8B-B14F-4D97-AF65-F5344CB8AC3E}">
        <p14:creationId xmlns:p14="http://schemas.microsoft.com/office/powerpoint/2010/main" val="2141162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AB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9059-3ABF-014F-85D0-574D9FE24B27}"/>
              </a:ext>
            </a:extLst>
          </p:cNvPr>
          <p:cNvSpPr>
            <a:spLocks noGrp="1"/>
          </p:cNvSpPr>
          <p:nvPr>
            <p:ph type="ctrTitle"/>
          </p:nvPr>
        </p:nvSpPr>
        <p:spPr/>
        <p:txBody>
          <a:bodyPr>
            <a:normAutofit/>
          </a:bodyPr>
          <a:lstStyle/>
          <a:p>
            <a:r>
              <a:rPr lang="en-US" b="1" dirty="0"/>
              <a:t>Neuroinflammation &amp; </a:t>
            </a:r>
            <a:br>
              <a:rPr lang="en-US" b="1" dirty="0"/>
            </a:br>
            <a:r>
              <a:rPr lang="en-US" b="1" dirty="0"/>
              <a:t> Affective Mood Disorders</a:t>
            </a:r>
          </a:p>
        </p:txBody>
      </p:sp>
      <p:sp>
        <p:nvSpPr>
          <p:cNvPr id="3" name="Subtitle 2">
            <a:extLst>
              <a:ext uri="{FF2B5EF4-FFF2-40B4-BE49-F238E27FC236}">
                <a16:creationId xmlns:a16="http://schemas.microsoft.com/office/drawing/2014/main" id="{FE197EED-A740-2F40-A328-B05A1CDDB0FF}"/>
              </a:ext>
            </a:extLst>
          </p:cNvPr>
          <p:cNvSpPr>
            <a:spLocks noGrp="1"/>
          </p:cNvSpPr>
          <p:nvPr>
            <p:ph type="subTitle" idx="1"/>
          </p:nvPr>
        </p:nvSpPr>
        <p:spPr>
          <a:xfrm>
            <a:off x="1524000" y="3766162"/>
            <a:ext cx="9144000" cy="1655762"/>
          </a:xfrm>
          <a:noFill/>
        </p:spPr>
        <p:txBody>
          <a:bodyPr/>
          <a:lstStyle/>
          <a:p>
            <a:r>
              <a:rPr lang="en-US" b="1" dirty="0"/>
              <a:t>Kevin T. Krupp</a:t>
            </a:r>
          </a:p>
        </p:txBody>
      </p:sp>
    </p:spTree>
    <p:extLst>
      <p:ext uri="{BB962C8B-B14F-4D97-AF65-F5344CB8AC3E}">
        <p14:creationId xmlns:p14="http://schemas.microsoft.com/office/powerpoint/2010/main" val="413679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FC16DC-C2B0-DC40-92D6-073FE0B4EE63}"/>
              </a:ext>
            </a:extLst>
          </p:cNvPr>
          <p:cNvSpPr txBox="1"/>
          <p:nvPr/>
        </p:nvSpPr>
        <p:spPr>
          <a:xfrm>
            <a:off x="4451802" y="3255450"/>
            <a:ext cx="2922596" cy="1938992"/>
          </a:xfrm>
          <a:prstGeom prst="rect">
            <a:avLst/>
          </a:prstGeom>
          <a:noFill/>
        </p:spPr>
        <p:txBody>
          <a:bodyPr wrap="none" rtlCol="0">
            <a:spAutoFit/>
          </a:bodyPr>
          <a:lstStyle/>
          <a:p>
            <a:pPr algn="ctr"/>
            <a:r>
              <a:rPr lang="en-US" sz="4000" dirty="0">
                <a:latin typeface="Times New Roman" panose="02020603050405020304" pitchFamily="18" charset="0"/>
                <a:cs typeface="Times New Roman" panose="02020603050405020304" pitchFamily="18" charset="0"/>
              </a:rPr>
              <a:t>PCR array</a:t>
            </a:r>
          </a:p>
          <a:p>
            <a:pPr algn="ctr"/>
            <a:r>
              <a:rPr lang="en-US" sz="4000" dirty="0">
                <a:latin typeface="Times New Roman" panose="02020603050405020304" pitchFamily="18" charset="0"/>
                <a:cs typeface="Times New Roman" panose="02020603050405020304" pitchFamily="18" charset="0"/>
              </a:rPr>
              <a:t>mPFC tissue </a:t>
            </a:r>
          </a:p>
          <a:p>
            <a:pPr algn="ctr"/>
            <a:r>
              <a:rPr lang="en-US" sz="4000" dirty="0">
                <a:latin typeface="Times New Roman" panose="02020603050405020304" pitchFamily="18" charset="0"/>
                <a:cs typeface="Times New Roman" panose="02020603050405020304" pitchFamily="18" charset="0"/>
              </a:rPr>
              <a:t>192 genes</a:t>
            </a:r>
            <a:endParaRPr lang="en-US"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300C2D3-F86D-5D42-B433-1206DE20E41D}"/>
              </a:ext>
            </a:extLst>
          </p:cNvPr>
          <p:cNvSpPr txBox="1"/>
          <p:nvPr/>
        </p:nvSpPr>
        <p:spPr>
          <a:xfrm>
            <a:off x="2964408" y="3098247"/>
            <a:ext cx="1659429" cy="1862048"/>
          </a:xfrm>
          <a:prstGeom prst="rect">
            <a:avLst/>
          </a:prstGeom>
          <a:noFill/>
        </p:spPr>
        <p:txBody>
          <a:bodyPr wrap="none" rtlCol="0">
            <a:spAutoFit/>
          </a:bodyPr>
          <a:lstStyle/>
          <a:p>
            <a:r>
              <a:rPr lang="en-US" sz="11500" dirty="0">
                <a:latin typeface="Times New Roman" panose="02020603050405020304" pitchFamily="18" charset="0"/>
                <a:cs typeface="Times New Roman" panose="02020603050405020304" pitchFamily="18" charset="0"/>
              </a:rPr>
              <a:t>→</a:t>
            </a:r>
          </a:p>
        </p:txBody>
      </p:sp>
      <p:sp>
        <p:nvSpPr>
          <p:cNvPr id="2" name="Title 1">
            <a:extLst>
              <a:ext uri="{FF2B5EF4-FFF2-40B4-BE49-F238E27FC236}">
                <a16:creationId xmlns:a16="http://schemas.microsoft.com/office/drawing/2014/main" id="{46BCA8D4-F8A6-4F4C-8341-EA19F4B352F5}"/>
              </a:ext>
            </a:extLst>
          </p:cNvPr>
          <p:cNvSpPr>
            <a:spLocks noGrp="1"/>
          </p:cNvSpPr>
          <p:nvPr>
            <p:ph type="title"/>
          </p:nvPr>
        </p:nvSpPr>
        <p:spPr>
          <a:xfrm>
            <a:off x="838199" y="217010"/>
            <a:ext cx="10515600" cy="1325563"/>
          </a:xfrm>
        </p:spPr>
        <p:txBody>
          <a:bodyPr/>
          <a:lstStyle/>
          <a:p>
            <a:pPr algn="ctr"/>
            <a:r>
              <a:rPr lang="en-US" b="1" dirty="0"/>
              <a:t>How does mPFC relate to stress-resilience and susceptibility ? </a:t>
            </a:r>
          </a:p>
        </p:txBody>
      </p:sp>
      <p:sp>
        <p:nvSpPr>
          <p:cNvPr id="8" name="TextBox 7">
            <a:extLst>
              <a:ext uri="{FF2B5EF4-FFF2-40B4-BE49-F238E27FC236}">
                <a16:creationId xmlns:a16="http://schemas.microsoft.com/office/drawing/2014/main" id="{CAA8BF57-378A-0A4F-BDD5-6E2940AD200A}"/>
              </a:ext>
            </a:extLst>
          </p:cNvPr>
          <p:cNvSpPr txBox="1"/>
          <p:nvPr/>
        </p:nvSpPr>
        <p:spPr>
          <a:xfrm>
            <a:off x="2842376" y="5803647"/>
            <a:ext cx="6861174" cy="1323439"/>
          </a:xfrm>
          <a:prstGeom prst="rect">
            <a:avLst/>
          </a:prstGeom>
          <a:noFill/>
        </p:spPr>
        <p:txBody>
          <a:bodyPr wrap="none" rtlCol="0">
            <a:spAutoFit/>
          </a:bodyPr>
          <a:lstStyle/>
          <a:p>
            <a:r>
              <a:rPr lang="en-US" sz="4000" dirty="0"/>
              <a:t>30-minute interaction for 7 days</a:t>
            </a:r>
          </a:p>
          <a:p>
            <a:endParaRPr lang="en-US" sz="4000" dirty="0"/>
          </a:p>
        </p:txBody>
      </p:sp>
      <p:sp>
        <p:nvSpPr>
          <p:cNvPr id="9" name="TextBox 8">
            <a:extLst>
              <a:ext uri="{FF2B5EF4-FFF2-40B4-BE49-F238E27FC236}">
                <a16:creationId xmlns:a16="http://schemas.microsoft.com/office/drawing/2014/main" id="{8338307D-DC72-414D-B800-6162D976A64B}"/>
              </a:ext>
            </a:extLst>
          </p:cNvPr>
          <p:cNvSpPr txBox="1"/>
          <p:nvPr/>
        </p:nvSpPr>
        <p:spPr>
          <a:xfrm>
            <a:off x="8442144" y="3214952"/>
            <a:ext cx="4003019" cy="1938992"/>
          </a:xfrm>
          <a:prstGeom prst="rect">
            <a:avLst/>
          </a:prstGeom>
          <a:noFill/>
        </p:spPr>
        <p:txBody>
          <a:bodyPr wrap="none" rtlCol="0">
            <a:spAutoFit/>
          </a:bodyPr>
          <a:lstStyle/>
          <a:p>
            <a:pPr algn="ctr"/>
            <a:r>
              <a:rPr lang="en-US" sz="4000" dirty="0">
                <a:latin typeface="Times New Roman" panose="02020603050405020304" pitchFamily="18" charset="0"/>
                <a:cs typeface="Times New Roman" panose="02020603050405020304" pitchFamily="18" charset="0"/>
              </a:rPr>
              <a:t>Compared</a:t>
            </a:r>
          </a:p>
          <a:p>
            <a:pPr algn="ctr"/>
            <a:r>
              <a:rPr lang="en-US" sz="4000" dirty="0">
                <a:latin typeface="Times New Roman" panose="02020603050405020304" pitchFamily="18" charset="0"/>
                <a:cs typeface="Times New Roman" panose="02020603050405020304" pitchFamily="18" charset="0"/>
              </a:rPr>
              <a:t>vulnerable (VUL) </a:t>
            </a:r>
          </a:p>
          <a:p>
            <a:pPr algn="ctr"/>
            <a:r>
              <a:rPr lang="en-US" sz="4000" dirty="0">
                <a:latin typeface="Times New Roman" panose="02020603050405020304" pitchFamily="18" charset="0"/>
                <a:cs typeface="Times New Roman" panose="02020603050405020304" pitchFamily="18" charset="0"/>
              </a:rPr>
              <a:t>&amp; resilient (RES)</a:t>
            </a:r>
            <a:endParaRPr lang="en-US"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6E02713-A4C9-5F4D-B717-EAD61BD579E5}"/>
              </a:ext>
            </a:extLst>
          </p:cNvPr>
          <p:cNvSpPr txBox="1"/>
          <p:nvPr/>
        </p:nvSpPr>
        <p:spPr>
          <a:xfrm>
            <a:off x="7037755" y="3109192"/>
            <a:ext cx="1659429" cy="1862048"/>
          </a:xfrm>
          <a:prstGeom prst="rect">
            <a:avLst/>
          </a:prstGeom>
          <a:noFill/>
        </p:spPr>
        <p:txBody>
          <a:bodyPr wrap="none" rtlCol="0">
            <a:spAutoFit/>
          </a:bodyPr>
          <a:lstStyle/>
          <a:p>
            <a:r>
              <a:rPr lang="en-US" sz="11500" dirty="0">
                <a:latin typeface="Times New Roman" panose="02020603050405020304" pitchFamily="18" charset="0"/>
                <a:cs typeface="Times New Roman" panose="02020603050405020304" pitchFamily="18" charset="0"/>
              </a:rPr>
              <a:t>→</a:t>
            </a:r>
          </a:p>
        </p:txBody>
      </p:sp>
      <p:pic>
        <p:nvPicPr>
          <p:cNvPr id="5122" name="Picture 2" descr="Social defeat models in animal science: What we have learned from rodent  models - Toyoda - 2017 - Animal Science Journal - Wiley Online Library">
            <a:extLst>
              <a:ext uri="{FF2B5EF4-FFF2-40B4-BE49-F238E27FC236}">
                <a16:creationId xmlns:a16="http://schemas.microsoft.com/office/drawing/2014/main" id="{49C72CBC-EC83-5C4F-90AB-35A55A02B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92" y="2329260"/>
            <a:ext cx="11816573" cy="33818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ig. 1">
            <a:extLst>
              <a:ext uri="{FF2B5EF4-FFF2-40B4-BE49-F238E27FC236}">
                <a16:creationId xmlns:a16="http://schemas.microsoft.com/office/drawing/2014/main" id="{B15241F9-6F26-C047-A607-2FA71B8D11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2" t="175" r="73813" b="80254"/>
          <a:stretch/>
        </p:blipFill>
        <p:spPr bwMode="auto">
          <a:xfrm>
            <a:off x="27695" y="1719201"/>
            <a:ext cx="3128102" cy="51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52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122"/>
                                        </p:tgtEl>
                                      </p:cBhvr>
                                    </p:animEffect>
                                    <p:set>
                                      <p:cBhvr>
                                        <p:cTn id="12" dur="1" fill="hold">
                                          <p:stCondLst>
                                            <p:cond delay="499"/>
                                          </p:stCondLst>
                                        </p:cTn>
                                        <p:tgtEl>
                                          <p:spTgt spid="51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3" name="Picture 2" descr="Fig. 1">
            <a:extLst>
              <a:ext uri="{FF2B5EF4-FFF2-40B4-BE49-F238E27FC236}">
                <a16:creationId xmlns:a16="http://schemas.microsoft.com/office/drawing/2014/main" id="{C3B32551-98A6-6944-85C4-65E52968C7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 r="73356" b="79986"/>
          <a:stretch/>
        </p:blipFill>
        <p:spPr bwMode="auto">
          <a:xfrm>
            <a:off x="690626" y="129847"/>
            <a:ext cx="4090773" cy="6598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ig. 1">
            <a:extLst>
              <a:ext uri="{FF2B5EF4-FFF2-40B4-BE49-F238E27FC236}">
                <a16:creationId xmlns:a16="http://schemas.microsoft.com/office/drawing/2014/main" id="{322E167F-16DE-AA43-A813-08542693B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31" t="47" r="47599" b="79939"/>
          <a:stretch/>
        </p:blipFill>
        <p:spPr bwMode="auto">
          <a:xfrm>
            <a:off x="653398" y="129846"/>
            <a:ext cx="4098762" cy="66111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g. 1">
            <a:extLst>
              <a:ext uri="{FF2B5EF4-FFF2-40B4-BE49-F238E27FC236}">
                <a16:creationId xmlns:a16="http://schemas.microsoft.com/office/drawing/2014/main" id="{EFAAFD63-FCC0-A944-975B-6680D847C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623" t="446" r="-174" b="78871"/>
          <a:stretch/>
        </p:blipFill>
        <p:spPr bwMode="auto">
          <a:xfrm>
            <a:off x="4750100" y="129846"/>
            <a:ext cx="7124987" cy="661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92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3DE66EF6-8F50-D145-92D8-E93FC66B1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1" r="1" b="24509"/>
          <a:stretch/>
        </p:blipFill>
        <p:spPr bwMode="auto">
          <a:xfrm>
            <a:off x="640080" y="680487"/>
            <a:ext cx="10911840" cy="4657060"/>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E36734AD-18AC-E846-A89E-C07E8774A017}"/>
              </a:ext>
            </a:extLst>
          </p:cNvPr>
          <p:cNvSpPr/>
          <p:nvPr/>
        </p:nvSpPr>
        <p:spPr>
          <a:xfrm>
            <a:off x="6273209" y="425300"/>
            <a:ext cx="2764465" cy="478465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D925FE6-01B5-3445-86D7-C572CEBB6F4B}"/>
              </a:ext>
            </a:extLst>
          </p:cNvPr>
          <p:cNvSpPr txBox="1"/>
          <p:nvPr/>
        </p:nvSpPr>
        <p:spPr>
          <a:xfrm>
            <a:off x="2259374" y="5575648"/>
            <a:ext cx="7673254" cy="646331"/>
          </a:xfrm>
          <a:prstGeom prst="rect">
            <a:avLst/>
          </a:prstGeom>
          <a:noFill/>
        </p:spPr>
        <p:txBody>
          <a:bodyPr wrap="none" rtlCol="0">
            <a:spAutoFit/>
          </a:bodyPr>
          <a:lstStyle/>
          <a:p>
            <a:pPr algn="ctr"/>
            <a:r>
              <a:rPr lang="en-US" sz="3600" b="1" dirty="0"/>
              <a:t>Sphingosine-1-Phosphatase-Receptor 3</a:t>
            </a:r>
            <a:endParaRPr lang="en-US" sz="3200" b="1" dirty="0"/>
          </a:p>
        </p:txBody>
      </p:sp>
    </p:spTree>
    <p:extLst>
      <p:ext uri="{BB962C8B-B14F-4D97-AF65-F5344CB8AC3E}">
        <p14:creationId xmlns:p14="http://schemas.microsoft.com/office/powerpoint/2010/main" val="17468239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8177-8798-A04F-9E5D-8FF95E0236E1}"/>
              </a:ext>
            </a:extLst>
          </p:cNvPr>
          <p:cNvSpPr>
            <a:spLocks noGrp="1"/>
          </p:cNvSpPr>
          <p:nvPr>
            <p:ph type="title"/>
          </p:nvPr>
        </p:nvSpPr>
        <p:spPr>
          <a:xfrm>
            <a:off x="2997707" y="-77751"/>
            <a:ext cx="6706279" cy="1043051"/>
          </a:xfrm>
        </p:spPr>
        <p:txBody>
          <a:bodyPr>
            <a:normAutofit fontScale="90000"/>
          </a:bodyPr>
          <a:lstStyle/>
          <a:p>
            <a:pPr algn="ctr"/>
            <a:r>
              <a:rPr lang="en-US" b="1" dirty="0"/>
              <a:t>Sphingosine-1-phosphate (S1P)</a:t>
            </a:r>
            <a:endParaRPr lang="en-US" dirty="0"/>
          </a:p>
        </p:txBody>
      </p:sp>
      <p:sp>
        <p:nvSpPr>
          <p:cNvPr id="3" name="Content Placeholder 2">
            <a:extLst>
              <a:ext uri="{FF2B5EF4-FFF2-40B4-BE49-F238E27FC236}">
                <a16:creationId xmlns:a16="http://schemas.microsoft.com/office/drawing/2014/main" id="{359C538E-A3E3-944D-A87C-B7F82CB74710}"/>
              </a:ext>
            </a:extLst>
          </p:cNvPr>
          <p:cNvSpPr>
            <a:spLocks noGrp="1"/>
          </p:cNvSpPr>
          <p:nvPr>
            <p:ph idx="1"/>
          </p:nvPr>
        </p:nvSpPr>
        <p:spPr>
          <a:xfrm>
            <a:off x="0" y="796130"/>
            <a:ext cx="5231219" cy="5824125"/>
          </a:xfrm>
        </p:spPr>
        <p:txBody>
          <a:bodyPr>
            <a:noAutofit/>
          </a:bodyPr>
          <a:lstStyle/>
          <a:p>
            <a:r>
              <a:rPr lang="en-US" sz="3200" dirty="0"/>
              <a:t>Signaling sphingolipid</a:t>
            </a:r>
          </a:p>
          <a:p>
            <a:r>
              <a:rPr lang="en-US" sz="3200" dirty="0"/>
              <a:t>Produced intracellularly </a:t>
            </a:r>
          </a:p>
          <a:p>
            <a:r>
              <a:rPr lang="en-US" sz="3200" dirty="0"/>
              <a:t>Anti-inflammatory properties</a:t>
            </a:r>
          </a:p>
          <a:p>
            <a:r>
              <a:rPr lang="en-US" sz="3200" b="1" dirty="0">
                <a:solidFill>
                  <a:schemeClr val="accent6">
                    <a:lumMod val="75000"/>
                  </a:schemeClr>
                </a:solidFill>
              </a:rPr>
              <a:t>Can act at intracellular targets </a:t>
            </a:r>
          </a:p>
          <a:p>
            <a:r>
              <a:rPr lang="en-US" sz="3200" b="1" dirty="0">
                <a:solidFill>
                  <a:srgbClr val="C00000"/>
                </a:solidFill>
              </a:rPr>
              <a:t>Can inhibit functions of its pro-apoptotic precursor ceramide</a:t>
            </a:r>
          </a:p>
          <a:p>
            <a:r>
              <a:rPr lang="en-US" sz="3200" b="1" dirty="0">
                <a:solidFill>
                  <a:schemeClr val="accent1"/>
                </a:solidFill>
              </a:rPr>
              <a:t>Can be exported out of cell to act in paracrine or autocrine manner</a:t>
            </a:r>
          </a:p>
          <a:p>
            <a:endParaRPr lang="en-US" sz="3200" dirty="0">
              <a:solidFill>
                <a:schemeClr val="accent1"/>
              </a:solidFill>
            </a:endParaRPr>
          </a:p>
          <a:p>
            <a:endParaRPr lang="en-US" sz="3200" dirty="0">
              <a:solidFill>
                <a:srgbClr val="C00000"/>
              </a:solidFill>
            </a:endParaRP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pPr marL="0" indent="0">
              <a:buNone/>
            </a:pPr>
            <a:endParaRPr lang="en-US" sz="3200" dirty="0"/>
          </a:p>
        </p:txBody>
      </p:sp>
      <p:pic>
        <p:nvPicPr>
          <p:cNvPr id="6" name="Picture 5" descr="A close up of a logo&#10;&#10;Description automatically generated">
            <a:extLst>
              <a:ext uri="{FF2B5EF4-FFF2-40B4-BE49-F238E27FC236}">
                <a16:creationId xmlns:a16="http://schemas.microsoft.com/office/drawing/2014/main" id="{DF6E299C-4BF5-6C40-918B-89BDCDDBD3EB}"/>
              </a:ext>
            </a:extLst>
          </p:cNvPr>
          <p:cNvPicPr>
            <a:picLocks noChangeAspect="1"/>
          </p:cNvPicPr>
          <p:nvPr/>
        </p:nvPicPr>
        <p:blipFill>
          <a:blip r:embed="rId3"/>
          <a:stretch>
            <a:fillRect/>
          </a:stretch>
        </p:blipFill>
        <p:spPr>
          <a:xfrm>
            <a:off x="295202" y="1839181"/>
            <a:ext cx="11509552" cy="2433016"/>
          </a:xfrm>
          <a:prstGeom prst="rect">
            <a:avLst/>
          </a:prstGeom>
        </p:spPr>
      </p:pic>
      <p:pic>
        <p:nvPicPr>
          <p:cNvPr id="10" name="Picture 5">
            <a:extLst>
              <a:ext uri="{FF2B5EF4-FFF2-40B4-BE49-F238E27FC236}">
                <a16:creationId xmlns:a16="http://schemas.microsoft.com/office/drawing/2014/main" id="{FA3F1090-9AEC-7540-BF57-9A79C8038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219" y="814516"/>
            <a:ext cx="6882810" cy="595747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F9E06F47-7612-3543-80AB-D6A52B157D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1" y="3793251"/>
            <a:ext cx="1219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27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6146"/>
                                        </p:tgtEl>
                                      </p:cBhvr>
                                    </p:animEffect>
                                    <p:set>
                                      <p:cBhvr>
                                        <p:cTn id="15" dur="1" fill="hold">
                                          <p:stCondLst>
                                            <p:cond delay="499"/>
                                          </p:stCondLst>
                                        </p:cTn>
                                        <p:tgtEl>
                                          <p:spTgt spid="614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dissolve">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10242" name="Picture 2" descr="The neurobiology of sphingosine 1-phosphate signaling and sphingosine 1- phosphate receptor modulators | Neurology">
            <a:extLst>
              <a:ext uri="{FF2B5EF4-FFF2-40B4-BE49-F238E27FC236}">
                <a16:creationId xmlns:a16="http://schemas.microsoft.com/office/drawing/2014/main" id="{A5CF8C69-A97E-D549-B1AD-9EDB40B3D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0"/>
            <a:ext cx="107045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g. 1">
            <a:extLst>
              <a:ext uri="{FF2B5EF4-FFF2-40B4-BE49-F238E27FC236}">
                <a16:creationId xmlns:a16="http://schemas.microsoft.com/office/drawing/2014/main" id="{2B2B5E0A-4845-E542-A83B-48CBF5AA47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671" r="-347" b="-1"/>
          <a:stretch/>
        </p:blipFill>
        <p:spPr bwMode="auto">
          <a:xfrm>
            <a:off x="770211" y="1836857"/>
            <a:ext cx="10704513" cy="3943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64607E-938E-BD4F-A349-23398B7BA251}"/>
              </a:ext>
            </a:extLst>
          </p:cNvPr>
          <p:cNvSpPr txBox="1"/>
          <p:nvPr/>
        </p:nvSpPr>
        <p:spPr>
          <a:xfrm>
            <a:off x="2237651" y="5780782"/>
            <a:ext cx="7739426" cy="1077218"/>
          </a:xfrm>
          <a:prstGeom prst="rect">
            <a:avLst/>
          </a:prstGeom>
          <a:noFill/>
        </p:spPr>
        <p:txBody>
          <a:bodyPr wrap="none" rtlCol="0">
            <a:spAutoFit/>
          </a:bodyPr>
          <a:lstStyle/>
          <a:p>
            <a:r>
              <a:rPr lang="en-US" sz="3200" b="1" dirty="0"/>
              <a:t>Resilient animals have ↑ in S1PR3 PrL and IL</a:t>
            </a:r>
          </a:p>
          <a:p>
            <a:r>
              <a:rPr lang="en-US" sz="3200" b="1" dirty="0"/>
              <a:t>	- Excitatory &amp; inhibitory neurons</a:t>
            </a:r>
          </a:p>
        </p:txBody>
      </p:sp>
      <p:grpSp>
        <p:nvGrpSpPr>
          <p:cNvPr id="8" name="Group 7">
            <a:extLst>
              <a:ext uri="{FF2B5EF4-FFF2-40B4-BE49-F238E27FC236}">
                <a16:creationId xmlns:a16="http://schemas.microsoft.com/office/drawing/2014/main" id="{CC233DF6-1EE1-454A-9F0E-A8626449E3F3}"/>
              </a:ext>
            </a:extLst>
          </p:cNvPr>
          <p:cNvGrpSpPr/>
          <p:nvPr/>
        </p:nvGrpSpPr>
        <p:grpSpPr>
          <a:xfrm>
            <a:off x="840388" y="3724507"/>
            <a:ext cx="10581402" cy="1605776"/>
            <a:chOff x="713196" y="3724507"/>
            <a:chExt cx="10734266" cy="1605776"/>
          </a:xfrm>
        </p:grpSpPr>
        <p:pic>
          <p:nvPicPr>
            <p:cNvPr id="4" name="Picture 2" descr="The neurobiology of sphingosine 1-phosphate signaling and sphingosine 1- phosphate receptor modulators | Neurology">
              <a:extLst>
                <a:ext uri="{FF2B5EF4-FFF2-40B4-BE49-F238E27FC236}">
                  <a16:creationId xmlns:a16="http://schemas.microsoft.com/office/drawing/2014/main" id="{4CBCCE2A-460A-314A-ACF5-A18B3A1629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309" b="22277"/>
            <a:stretch/>
          </p:blipFill>
          <p:spPr bwMode="auto">
            <a:xfrm>
              <a:off x="742949" y="3724507"/>
              <a:ext cx="10704513" cy="1605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ECD776F-58D3-C347-BBDE-8DD38FD435F8}"/>
                </a:ext>
              </a:extLst>
            </p:cNvPr>
            <p:cNvSpPr/>
            <p:nvPr/>
          </p:nvSpPr>
          <p:spPr>
            <a:xfrm>
              <a:off x="713196" y="4527395"/>
              <a:ext cx="2195641" cy="557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060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242"/>
                                        </p:tgtEl>
                                      </p:cBhvr>
                                    </p:animEffect>
                                    <p:set>
                                      <p:cBhvr>
                                        <p:cTn id="7" dur="1" fill="hold">
                                          <p:stCondLst>
                                            <p:cond delay="499"/>
                                          </p:stCondLst>
                                        </p:cTn>
                                        <p:tgtEl>
                                          <p:spTgt spid="102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0769 0.0162 L 0.00769 -0.50301 " pathEditMode="relative" rAng="0" ptsTypes="AA">
                                      <p:cBhvr>
                                        <p:cTn id="15" dur="2000" fill="hold"/>
                                        <p:tgtEl>
                                          <p:spTgt spid="8"/>
                                        </p:tgtEl>
                                        <p:attrNameLst>
                                          <p:attrName>ppt_x</p:attrName>
                                          <p:attrName>ppt_y</p:attrName>
                                        </p:attrNameLst>
                                      </p:cBhvr>
                                      <p:rCtr x="0" y="-25972"/>
                                    </p:animMotion>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5" name="Picture 2" descr="Fig. 2">
            <a:extLst>
              <a:ext uri="{FF2B5EF4-FFF2-40B4-BE49-F238E27FC236}">
                <a16:creationId xmlns:a16="http://schemas.microsoft.com/office/drawing/2014/main" id="{28A7BC9B-CB59-4F42-A71E-2DFBF282E2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5" r="29342" b="82913"/>
          <a:stretch/>
        </p:blipFill>
        <p:spPr bwMode="auto">
          <a:xfrm>
            <a:off x="1425038" y="1486348"/>
            <a:ext cx="9341919" cy="38853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D27B345-DE2F-C240-BABF-7BA4D683E835}"/>
              </a:ext>
            </a:extLst>
          </p:cNvPr>
          <p:cNvSpPr/>
          <p:nvPr/>
        </p:nvSpPr>
        <p:spPr>
          <a:xfrm>
            <a:off x="725945" y="0"/>
            <a:ext cx="10740121" cy="1200329"/>
          </a:xfrm>
          <a:prstGeom prst="rect">
            <a:avLst/>
          </a:prstGeom>
        </p:spPr>
        <p:txBody>
          <a:bodyPr wrap="none">
            <a:spAutoFit/>
          </a:bodyPr>
          <a:lstStyle/>
          <a:p>
            <a:pPr algn="ctr"/>
            <a:r>
              <a:rPr lang="en-US" sz="3600" dirty="0"/>
              <a:t>S1PR3 knockdown in mPFC promotes stress vulnerability</a:t>
            </a:r>
          </a:p>
          <a:p>
            <a:pPr algn="ctr"/>
            <a:r>
              <a:rPr lang="en-US" sz="3600" dirty="0"/>
              <a:t> </a:t>
            </a:r>
          </a:p>
        </p:txBody>
      </p:sp>
      <p:pic>
        <p:nvPicPr>
          <p:cNvPr id="9" name="Picture 2" descr="Fig. 2">
            <a:extLst>
              <a:ext uri="{FF2B5EF4-FFF2-40B4-BE49-F238E27FC236}">
                <a16:creationId xmlns:a16="http://schemas.microsoft.com/office/drawing/2014/main" id="{ED33655E-4770-A049-AE0C-3CB2BB3317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86" t="34286" r="55871" b="50451"/>
          <a:stretch/>
        </p:blipFill>
        <p:spPr bwMode="auto">
          <a:xfrm>
            <a:off x="5915914" y="756850"/>
            <a:ext cx="5405713" cy="60625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325C5F8-B052-DC43-B058-CFD427D0CBC9}"/>
              </a:ext>
            </a:extLst>
          </p:cNvPr>
          <p:cNvSpPr txBox="1"/>
          <p:nvPr/>
        </p:nvSpPr>
        <p:spPr>
          <a:xfrm>
            <a:off x="482377" y="2122825"/>
            <a:ext cx="4357347" cy="707886"/>
          </a:xfrm>
          <a:prstGeom prst="rect">
            <a:avLst/>
          </a:prstGeom>
          <a:noFill/>
        </p:spPr>
        <p:txBody>
          <a:bodyPr wrap="none" rtlCol="0">
            <a:spAutoFit/>
          </a:bodyPr>
          <a:lstStyle/>
          <a:p>
            <a:pPr algn="ctr"/>
            <a:r>
              <a:rPr lang="en-US" sz="4000" dirty="0"/>
              <a:t>↓ Social Interaction</a:t>
            </a:r>
          </a:p>
        </p:txBody>
      </p:sp>
      <p:pic>
        <p:nvPicPr>
          <p:cNvPr id="11" name="Picture 2" descr="Fig. 2">
            <a:extLst>
              <a:ext uri="{FF2B5EF4-FFF2-40B4-BE49-F238E27FC236}">
                <a16:creationId xmlns:a16="http://schemas.microsoft.com/office/drawing/2014/main" id="{756797F6-E62A-8B49-B80A-4E6DD1D016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77" t="34286" r="33321" b="50451"/>
          <a:stretch/>
        </p:blipFill>
        <p:spPr bwMode="auto">
          <a:xfrm>
            <a:off x="5492625" y="758398"/>
            <a:ext cx="5173340" cy="60625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CD77B60-D8D0-5241-B3C8-AF37AB86BC05}"/>
              </a:ext>
            </a:extLst>
          </p:cNvPr>
          <p:cNvSpPr txBox="1"/>
          <p:nvPr/>
        </p:nvSpPr>
        <p:spPr>
          <a:xfrm>
            <a:off x="525086" y="3225817"/>
            <a:ext cx="3010761" cy="707886"/>
          </a:xfrm>
          <a:prstGeom prst="rect">
            <a:avLst/>
          </a:prstGeom>
          <a:noFill/>
        </p:spPr>
        <p:txBody>
          <a:bodyPr wrap="none" rtlCol="0">
            <a:spAutoFit/>
          </a:bodyPr>
          <a:lstStyle/>
          <a:p>
            <a:pPr algn="ctr"/>
            <a:r>
              <a:rPr lang="en-US" sz="4000" dirty="0"/>
              <a:t>↑ Immobility</a:t>
            </a:r>
          </a:p>
        </p:txBody>
      </p:sp>
      <p:pic>
        <p:nvPicPr>
          <p:cNvPr id="13" name="Picture 2" descr="Fig. 2">
            <a:extLst>
              <a:ext uri="{FF2B5EF4-FFF2-40B4-BE49-F238E27FC236}">
                <a16:creationId xmlns:a16="http://schemas.microsoft.com/office/drawing/2014/main" id="{19D42241-E6E3-F343-81E4-E3EA17C7C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508" t="34235" r="1417" b="50502"/>
          <a:stretch/>
        </p:blipFill>
        <p:spPr bwMode="auto">
          <a:xfrm>
            <a:off x="4852557" y="709703"/>
            <a:ext cx="7209146" cy="61112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2757134-531E-A140-BF65-2D78C0D24A51}"/>
              </a:ext>
            </a:extLst>
          </p:cNvPr>
          <p:cNvSpPr txBox="1"/>
          <p:nvPr/>
        </p:nvSpPr>
        <p:spPr>
          <a:xfrm>
            <a:off x="521677" y="4328809"/>
            <a:ext cx="3518912" cy="707886"/>
          </a:xfrm>
          <a:prstGeom prst="rect">
            <a:avLst/>
          </a:prstGeom>
          <a:noFill/>
        </p:spPr>
        <p:txBody>
          <a:bodyPr wrap="none" rtlCol="0">
            <a:spAutoFit/>
          </a:bodyPr>
          <a:lstStyle/>
          <a:p>
            <a:pPr algn="ctr"/>
            <a:r>
              <a:rPr lang="en-US" sz="4000" dirty="0"/>
              <a:t>↓ ACTH release</a:t>
            </a:r>
          </a:p>
        </p:txBody>
      </p:sp>
    </p:spTree>
    <p:extLst>
      <p:ext uri="{BB962C8B-B14F-4D97-AF65-F5344CB8AC3E}">
        <p14:creationId xmlns:p14="http://schemas.microsoft.com/office/powerpoint/2010/main" val="18585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75181F-8B6A-7A4A-A6D4-6525C049AECA}"/>
              </a:ext>
            </a:extLst>
          </p:cNvPr>
          <p:cNvSpPr txBox="1"/>
          <p:nvPr/>
        </p:nvSpPr>
        <p:spPr>
          <a:xfrm>
            <a:off x="635085" y="21258"/>
            <a:ext cx="10921837" cy="646331"/>
          </a:xfrm>
          <a:prstGeom prst="rect">
            <a:avLst/>
          </a:prstGeom>
          <a:noFill/>
        </p:spPr>
        <p:txBody>
          <a:bodyPr wrap="none" rtlCol="0">
            <a:spAutoFit/>
          </a:bodyPr>
          <a:lstStyle/>
          <a:p>
            <a:pPr algn="ctr"/>
            <a:r>
              <a:rPr lang="en-US" sz="3600" dirty="0"/>
              <a:t>Overexpressing S1PR3 in mPFC promotes stress resilience</a:t>
            </a:r>
          </a:p>
        </p:txBody>
      </p:sp>
      <p:sp>
        <p:nvSpPr>
          <p:cNvPr id="10" name="TextBox 9">
            <a:extLst>
              <a:ext uri="{FF2B5EF4-FFF2-40B4-BE49-F238E27FC236}">
                <a16:creationId xmlns:a16="http://schemas.microsoft.com/office/drawing/2014/main" id="{5325C5F8-B052-DC43-B058-CFD427D0CBC9}"/>
              </a:ext>
            </a:extLst>
          </p:cNvPr>
          <p:cNvSpPr txBox="1"/>
          <p:nvPr/>
        </p:nvSpPr>
        <p:spPr>
          <a:xfrm>
            <a:off x="-82077" y="2305463"/>
            <a:ext cx="4357347" cy="707886"/>
          </a:xfrm>
          <a:prstGeom prst="rect">
            <a:avLst/>
          </a:prstGeom>
          <a:noFill/>
        </p:spPr>
        <p:txBody>
          <a:bodyPr wrap="none" rtlCol="0">
            <a:spAutoFit/>
          </a:bodyPr>
          <a:lstStyle/>
          <a:p>
            <a:pPr algn="ctr"/>
            <a:r>
              <a:rPr lang="en-US" sz="4000" dirty="0"/>
              <a:t>↑ Social Interaction</a:t>
            </a:r>
          </a:p>
        </p:txBody>
      </p:sp>
      <p:sp>
        <p:nvSpPr>
          <p:cNvPr id="12" name="TextBox 11">
            <a:extLst>
              <a:ext uri="{FF2B5EF4-FFF2-40B4-BE49-F238E27FC236}">
                <a16:creationId xmlns:a16="http://schemas.microsoft.com/office/drawing/2014/main" id="{3CD77B60-D8D0-5241-B3C8-AF37AB86BC05}"/>
              </a:ext>
            </a:extLst>
          </p:cNvPr>
          <p:cNvSpPr txBox="1"/>
          <p:nvPr/>
        </p:nvSpPr>
        <p:spPr>
          <a:xfrm>
            <a:off x="-82077" y="3572631"/>
            <a:ext cx="3010761" cy="707886"/>
          </a:xfrm>
          <a:prstGeom prst="rect">
            <a:avLst/>
          </a:prstGeom>
          <a:noFill/>
        </p:spPr>
        <p:txBody>
          <a:bodyPr wrap="none" rtlCol="0">
            <a:spAutoFit/>
          </a:bodyPr>
          <a:lstStyle/>
          <a:p>
            <a:pPr algn="ctr"/>
            <a:r>
              <a:rPr lang="en-US" sz="4000" dirty="0"/>
              <a:t>↓ Immobility</a:t>
            </a:r>
          </a:p>
        </p:txBody>
      </p:sp>
      <p:sp>
        <p:nvSpPr>
          <p:cNvPr id="14" name="TextBox 13">
            <a:extLst>
              <a:ext uri="{FF2B5EF4-FFF2-40B4-BE49-F238E27FC236}">
                <a16:creationId xmlns:a16="http://schemas.microsoft.com/office/drawing/2014/main" id="{52757134-531E-A140-BF65-2D78C0D24A51}"/>
              </a:ext>
            </a:extLst>
          </p:cNvPr>
          <p:cNvSpPr txBox="1"/>
          <p:nvPr/>
        </p:nvSpPr>
        <p:spPr>
          <a:xfrm>
            <a:off x="-82077" y="4839799"/>
            <a:ext cx="2018822" cy="707886"/>
          </a:xfrm>
          <a:prstGeom prst="rect">
            <a:avLst/>
          </a:prstGeom>
          <a:noFill/>
        </p:spPr>
        <p:txBody>
          <a:bodyPr wrap="none" rtlCol="0">
            <a:spAutoFit/>
          </a:bodyPr>
          <a:lstStyle/>
          <a:p>
            <a:pPr algn="ctr"/>
            <a:r>
              <a:rPr lang="en-US" sz="4000" dirty="0"/>
              <a:t>↑ ACTH </a:t>
            </a:r>
          </a:p>
        </p:txBody>
      </p:sp>
      <p:pic>
        <p:nvPicPr>
          <p:cNvPr id="19" name="Picture 2" descr="Fig. 2">
            <a:extLst>
              <a:ext uri="{FF2B5EF4-FFF2-40B4-BE49-F238E27FC236}">
                <a16:creationId xmlns:a16="http://schemas.microsoft.com/office/drawing/2014/main" id="{A8AF2BCB-DE17-0241-9266-5D4605D442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28" t="86684" r="56687" b="-216"/>
          <a:stretch/>
        </p:blipFill>
        <p:spPr bwMode="auto">
          <a:xfrm>
            <a:off x="5812784" y="737927"/>
            <a:ext cx="5744138" cy="60258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 2">
            <a:extLst>
              <a:ext uri="{FF2B5EF4-FFF2-40B4-BE49-F238E27FC236}">
                <a16:creationId xmlns:a16="http://schemas.microsoft.com/office/drawing/2014/main" id="{4B1E7428-0229-7D4D-A081-DF27DDBE22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86" t="85737" r="34608" b="-57"/>
          <a:stretch/>
        </p:blipFill>
        <p:spPr bwMode="auto">
          <a:xfrm>
            <a:off x="6025661" y="559711"/>
            <a:ext cx="5744138" cy="63383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ig. 2">
            <a:extLst>
              <a:ext uri="{FF2B5EF4-FFF2-40B4-BE49-F238E27FC236}">
                <a16:creationId xmlns:a16="http://schemas.microsoft.com/office/drawing/2014/main" id="{40C7E8A6-46C7-FD48-A37E-3B53890D12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25" t="87453" r="-369" b="-120"/>
          <a:stretch/>
        </p:blipFill>
        <p:spPr bwMode="auto">
          <a:xfrm>
            <a:off x="4191748" y="559711"/>
            <a:ext cx="8000252" cy="620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5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139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ig. 2">
            <a:extLst>
              <a:ext uri="{FF2B5EF4-FFF2-40B4-BE49-F238E27FC236}">
                <a16:creationId xmlns:a16="http://schemas.microsoft.com/office/drawing/2014/main" id="{B5CD2AC9-87A4-6A48-A6A2-9D924762B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0" t="34622" r="80077" b="49972"/>
          <a:stretch/>
        </p:blipFill>
        <p:spPr bwMode="auto">
          <a:xfrm>
            <a:off x="1014572" y="1015999"/>
            <a:ext cx="4713988" cy="520556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4">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139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Fig. 2">
            <a:extLst>
              <a:ext uri="{FF2B5EF4-FFF2-40B4-BE49-F238E27FC236}">
                <a16:creationId xmlns:a16="http://schemas.microsoft.com/office/drawing/2014/main" id="{BC037AD3-448F-9D45-91B8-406519F3C9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2" t="84989" r="82379" b="-395"/>
          <a:stretch/>
        </p:blipFill>
        <p:spPr bwMode="auto">
          <a:xfrm>
            <a:off x="6632117" y="814629"/>
            <a:ext cx="4707617" cy="51985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CFE67F9-1567-7F4F-AE2D-1A545D326928}"/>
              </a:ext>
            </a:extLst>
          </p:cNvPr>
          <p:cNvSpPr txBox="1"/>
          <p:nvPr/>
        </p:nvSpPr>
        <p:spPr>
          <a:xfrm>
            <a:off x="606621" y="6354929"/>
            <a:ext cx="5043625" cy="584775"/>
          </a:xfrm>
          <a:prstGeom prst="rect">
            <a:avLst/>
          </a:prstGeom>
          <a:noFill/>
        </p:spPr>
        <p:txBody>
          <a:bodyPr wrap="none" rtlCol="0">
            <a:spAutoFit/>
          </a:bodyPr>
          <a:lstStyle/>
          <a:p>
            <a:r>
              <a:rPr lang="en-US" sz="3200" b="1" dirty="0"/>
              <a:t>Knockdown ↓ Lat. to Defeat</a:t>
            </a:r>
          </a:p>
        </p:txBody>
      </p:sp>
      <p:sp>
        <p:nvSpPr>
          <p:cNvPr id="21" name="TextBox 20">
            <a:extLst>
              <a:ext uri="{FF2B5EF4-FFF2-40B4-BE49-F238E27FC236}">
                <a16:creationId xmlns:a16="http://schemas.microsoft.com/office/drawing/2014/main" id="{2674D6E9-FC82-3C45-8179-995F40C17B9B}"/>
              </a:ext>
            </a:extLst>
          </p:cNvPr>
          <p:cNvSpPr txBox="1"/>
          <p:nvPr/>
        </p:nvSpPr>
        <p:spPr>
          <a:xfrm>
            <a:off x="6256866" y="6347731"/>
            <a:ext cx="5684954" cy="584775"/>
          </a:xfrm>
          <a:prstGeom prst="rect">
            <a:avLst/>
          </a:prstGeom>
          <a:noFill/>
        </p:spPr>
        <p:txBody>
          <a:bodyPr wrap="none" rtlCol="0">
            <a:spAutoFit/>
          </a:bodyPr>
          <a:lstStyle/>
          <a:p>
            <a:r>
              <a:rPr lang="en-US" sz="3200" b="1" dirty="0"/>
              <a:t>Overexpression ↑ Lat. to Defeat</a:t>
            </a:r>
          </a:p>
        </p:txBody>
      </p:sp>
    </p:spTree>
    <p:extLst>
      <p:ext uri="{BB962C8B-B14F-4D97-AF65-F5344CB8AC3E}">
        <p14:creationId xmlns:p14="http://schemas.microsoft.com/office/powerpoint/2010/main" val="42603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E925-E25C-274F-87D4-8AF89CE1D4F5}"/>
              </a:ext>
            </a:extLst>
          </p:cNvPr>
          <p:cNvSpPr>
            <a:spLocks noGrp="1"/>
          </p:cNvSpPr>
          <p:nvPr>
            <p:ph type="title"/>
          </p:nvPr>
        </p:nvSpPr>
        <p:spPr>
          <a:xfrm>
            <a:off x="838200" y="-334961"/>
            <a:ext cx="10515600" cy="1325563"/>
          </a:xfrm>
        </p:spPr>
        <p:txBody>
          <a:bodyPr>
            <a:normAutofit/>
          </a:bodyPr>
          <a:lstStyle/>
          <a:p>
            <a:r>
              <a:rPr lang="en-US" b="1" dirty="0"/>
              <a:t>Cellular mechanism of S1PR3 in the mPFC?</a:t>
            </a:r>
          </a:p>
        </p:txBody>
      </p:sp>
      <p:sp>
        <p:nvSpPr>
          <p:cNvPr id="3" name="Content Placeholder 2">
            <a:extLst>
              <a:ext uri="{FF2B5EF4-FFF2-40B4-BE49-F238E27FC236}">
                <a16:creationId xmlns:a16="http://schemas.microsoft.com/office/drawing/2014/main" id="{7FE1881E-CC52-2B42-A491-5A53E2028A5B}"/>
              </a:ext>
            </a:extLst>
          </p:cNvPr>
          <p:cNvSpPr>
            <a:spLocks noGrp="1"/>
          </p:cNvSpPr>
          <p:nvPr>
            <p:ph idx="1"/>
          </p:nvPr>
        </p:nvSpPr>
        <p:spPr>
          <a:xfrm>
            <a:off x="0" y="1474855"/>
            <a:ext cx="7002337" cy="5383145"/>
          </a:xfrm>
        </p:spPr>
        <p:txBody>
          <a:bodyPr>
            <a:normAutofit/>
          </a:bodyPr>
          <a:lstStyle/>
          <a:p>
            <a:r>
              <a:rPr lang="en-US" sz="3200" dirty="0"/>
              <a:t>S1PR3 linked to anti-inflammatory effects in the periphery</a:t>
            </a:r>
          </a:p>
          <a:p>
            <a:pPr lvl="1"/>
            <a:r>
              <a:rPr lang="en-US" sz="3200" dirty="0"/>
              <a:t>↓  immune cell adhesion to endothelial cells</a:t>
            </a:r>
          </a:p>
          <a:p>
            <a:pPr lvl="3">
              <a:buFont typeface="Wingdings" pitchFamily="2" charset="2"/>
              <a:buChar char="à"/>
            </a:pPr>
            <a:endParaRPr lang="en-US" sz="3200" dirty="0">
              <a:sym typeface="Wingdings" pitchFamily="2" charset="2"/>
            </a:endParaRPr>
          </a:p>
          <a:p>
            <a:r>
              <a:rPr lang="en-US" sz="3500" dirty="0"/>
              <a:t>Ionized calcium-binding adapter molecule 1 (IBA1) density</a:t>
            </a:r>
          </a:p>
          <a:p>
            <a:pPr lvl="1"/>
            <a:r>
              <a:rPr lang="en-US" sz="3200" dirty="0"/>
              <a:t>Expressed by microglia and monocytes (mediators of brain inflammation)</a:t>
            </a:r>
          </a:p>
          <a:p>
            <a:pPr lvl="1"/>
            <a:endParaRPr lang="en-US" sz="3600" dirty="0"/>
          </a:p>
          <a:p>
            <a:pPr marL="457200" lvl="1" indent="0">
              <a:buNone/>
            </a:pPr>
            <a:endParaRPr lang="en-US" sz="3600" dirty="0"/>
          </a:p>
          <a:p>
            <a:pPr marL="457200" lvl="1" indent="0">
              <a:buNone/>
            </a:pPr>
            <a:endParaRPr lang="en-US" sz="3600" dirty="0"/>
          </a:p>
          <a:p>
            <a:pPr lvl="1"/>
            <a:endParaRPr lang="en-US" sz="3600" dirty="0"/>
          </a:p>
          <a:p>
            <a:endParaRPr lang="en-US" sz="4000" dirty="0"/>
          </a:p>
          <a:p>
            <a:pPr lvl="1"/>
            <a:endParaRPr lang="en-US" sz="3600" dirty="0"/>
          </a:p>
          <a:p>
            <a:endParaRPr lang="en-US" sz="4000" dirty="0"/>
          </a:p>
          <a:p>
            <a:endParaRPr lang="en-US" sz="4000" dirty="0"/>
          </a:p>
          <a:p>
            <a:pPr lvl="1"/>
            <a:endParaRPr lang="en-US" sz="3600" dirty="0"/>
          </a:p>
          <a:p>
            <a:endParaRPr lang="en-US" sz="4000" dirty="0"/>
          </a:p>
          <a:p>
            <a:pPr lvl="1"/>
            <a:endParaRPr lang="en-US" sz="3600" dirty="0"/>
          </a:p>
        </p:txBody>
      </p:sp>
      <p:pic>
        <p:nvPicPr>
          <p:cNvPr id="4" name="Picture 2" descr="Fig. 3">
            <a:extLst>
              <a:ext uri="{FF2B5EF4-FFF2-40B4-BE49-F238E27FC236}">
                <a16:creationId xmlns:a16="http://schemas.microsoft.com/office/drawing/2014/main" id="{126DE448-101E-1D4D-AC27-9608BC19D7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758" b="70952"/>
          <a:stretch/>
        </p:blipFill>
        <p:spPr bwMode="auto">
          <a:xfrm>
            <a:off x="7372350" y="843116"/>
            <a:ext cx="4721472" cy="586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 3">
            <a:extLst>
              <a:ext uri="{FF2B5EF4-FFF2-40B4-BE49-F238E27FC236}">
                <a16:creationId xmlns:a16="http://schemas.microsoft.com/office/drawing/2014/main" id="{CF255C2E-5042-B349-A6FA-582833D05F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95" r="65434" b="70952"/>
          <a:stretch/>
        </p:blipFill>
        <p:spPr bwMode="auto">
          <a:xfrm>
            <a:off x="7002338" y="587828"/>
            <a:ext cx="5091483" cy="612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F7EBEE-109F-2D4A-8001-95D7C44FCBB6}"/>
              </a:ext>
            </a:extLst>
          </p:cNvPr>
          <p:cNvSpPr txBox="1"/>
          <p:nvPr/>
        </p:nvSpPr>
        <p:spPr>
          <a:xfrm>
            <a:off x="2255032" y="5336822"/>
            <a:ext cx="8254825" cy="1569660"/>
          </a:xfrm>
          <a:prstGeom prst="rect">
            <a:avLst/>
          </a:prstGeom>
          <a:noFill/>
        </p:spPr>
        <p:txBody>
          <a:bodyPr wrap="none" rtlCol="0">
            <a:spAutoFit/>
          </a:bodyPr>
          <a:lstStyle/>
          <a:p>
            <a:pPr algn="ctr"/>
            <a:r>
              <a:rPr lang="en-US" sz="3200" dirty="0"/>
              <a:t>SP1R3 KD in mPFC promotes stress vulnerability:</a:t>
            </a:r>
          </a:p>
          <a:p>
            <a:pPr algn="ctr"/>
            <a:r>
              <a:rPr lang="en-US" sz="3200" dirty="0"/>
              <a:t>↑ IBA1 in the mPFC</a:t>
            </a:r>
          </a:p>
          <a:p>
            <a:pPr algn="ctr"/>
            <a:r>
              <a:rPr lang="en-US" sz="3200" dirty="0"/>
              <a:t>  ↑ TNF-α in the mPFC</a:t>
            </a:r>
          </a:p>
        </p:txBody>
      </p:sp>
      <p:pic>
        <p:nvPicPr>
          <p:cNvPr id="5" name="Picture 2" descr="Fig. 3">
            <a:extLst>
              <a:ext uri="{FF2B5EF4-FFF2-40B4-BE49-F238E27FC236}">
                <a16:creationId xmlns:a16="http://schemas.microsoft.com/office/drawing/2014/main" id="{79C71607-784F-3646-A1B0-81712D6BFF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12" t="29103" r="16411" b="37712"/>
          <a:stretch/>
        </p:blipFill>
        <p:spPr bwMode="auto">
          <a:xfrm>
            <a:off x="3481754" y="-199422"/>
            <a:ext cx="5902571" cy="5493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7853A7D-B9ED-AF48-A338-C0F667869FB2}"/>
              </a:ext>
            </a:extLst>
          </p:cNvPr>
          <p:cNvSpPr txBox="1"/>
          <p:nvPr/>
        </p:nvSpPr>
        <p:spPr>
          <a:xfrm>
            <a:off x="2255032" y="5419715"/>
            <a:ext cx="8767593" cy="1569660"/>
          </a:xfrm>
          <a:prstGeom prst="rect">
            <a:avLst/>
          </a:prstGeom>
          <a:noFill/>
        </p:spPr>
        <p:txBody>
          <a:bodyPr wrap="none" rtlCol="0">
            <a:spAutoFit/>
          </a:bodyPr>
          <a:lstStyle/>
          <a:p>
            <a:r>
              <a:rPr lang="en-US" sz="3200" dirty="0"/>
              <a:t>SP1R3 overexpression in mPFC promotes resilience:</a:t>
            </a:r>
          </a:p>
          <a:p>
            <a:r>
              <a:rPr lang="en-US" sz="3200" dirty="0"/>
              <a:t>		↓IBA1 in mPFC</a:t>
            </a:r>
          </a:p>
          <a:p>
            <a:r>
              <a:rPr lang="en-US" sz="3200" dirty="0"/>
              <a:t>		↓ TNF-α in mPFC</a:t>
            </a:r>
          </a:p>
        </p:txBody>
      </p:sp>
      <p:pic>
        <p:nvPicPr>
          <p:cNvPr id="7" name="Picture 2" descr="Fig. 3">
            <a:extLst>
              <a:ext uri="{FF2B5EF4-FFF2-40B4-BE49-F238E27FC236}">
                <a16:creationId xmlns:a16="http://schemas.microsoft.com/office/drawing/2014/main" id="{DE3C02C1-8B8A-0C40-A5F5-C8F6911267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90" t="132" r="33786" b="71367"/>
          <a:stretch/>
        </p:blipFill>
        <p:spPr bwMode="auto">
          <a:xfrm>
            <a:off x="1885696" y="-50764"/>
            <a:ext cx="8624707" cy="54356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Fig. 3">
            <a:extLst>
              <a:ext uri="{FF2B5EF4-FFF2-40B4-BE49-F238E27FC236}">
                <a16:creationId xmlns:a16="http://schemas.microsoft.com/office/drawing/2014/main" id="{C405826E-3643-E143-8B5B-25D3912397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94" b="70833"/>
          <a:stretch/>
        </p:blipFill>
        <p:spPr bwMode="auto">
          <a:xfrm>
            <a:off x="1924179" y="-50764"/>
            <a:ext cx="8852263"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3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dissolve">
                                      <p:cBhvr>
                                        <p:cTn id="17" dur="5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5362"/>
                                        </p:tgtEl>
                                      </p:cBhvr>
                                    </p:animEffect>
                                    <p:set>
                                      <p:cBhvr>
                                        <p:cTn id="22" dur="1" fill="hold">
                                          <p:stCondLst>
                                            <p:cond delay="499"/>
                                          </p:stCondLst>
                                        </p:cTn>
                                        <p:tgtEl>
                                          <p:spTgt spid="1536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
                                            <p:txEl>
                                              <p:pRg st="0" end="0"/>
                                            </p:txEl>
                                          </p:spTgt>
                                        </p:tgtEl>
                                      </p:cBhvr>
                                    </p:animEffect>
                                    <p:set>
                                      <p:cBhvr>
                                        <p:cTn id="25" dur="1" fill="hold">
                                          <p:stCondLst>
                                            <p:cond delay="499"/>
                                          </p:stCondLst>
                                        </p:cTn>
                                        <p:tgtEl>
                                          <p:spTgt spid="2">
                                            <p:txEl>
                                              <p:pRg st="0" end="0"/>
                                            </p:txEl>
                                          </p:spTgt>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
                                            <p:txEl>
                                              <p:pRg st="1" end="1"/>
                                            </p:txEl>
                                          </p:spTgt>
                                        </p:tgtEl>
                                      </p:cBhvr>
                                    </p:animEffect>
                                    <p:set>
                                      <p:cBhvr>
                                        <p:cTn id="28" dur="1" fill="hold">
                                          <p:stCondLst>
                                            <p:cond delay="499"/>
                                          </p:stCondLst>
                                        </p:cTn>
                                        <p:tgtEl>
                                          <p:spTgt spid="2">
                                            <p:txEl>
                                              <p:pRg st="1" end="1"/>
                                            </p:txEl>
                                          </p:spTgt>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
                                            <p:txEl>
                                              <p:pRg st="2" end="2"/>
                                            </p:txEl>
                                          </p:spTgt>
                                        </p:tgtEl>
                                      </p:cBhvr>
                                    </p:animEffect>
                                    <p:set>
                                      <p:cBhvr>
                                        <p:cTn id="31" dur="1" fill="hold">
                                          <p:stCondLst>
                                            <p:cond delay="499"/>
                                          </p:stCondLst>
                                        </p:cTn>
                                        <p:tgtEl>
                                          <p:spTgt spid="2">
                                            <p:txEl>
                                              <p:pRg st="2" end="2"/>
                                            </p:txEl>
                                          </p:spTgt>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1"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dissolve">
                                      <p:cBhvr>
                                        <p:cTn id="39" dur="500"/>
                                        <p:tgtEl>
                                          <p:spTgt spid="6">
                                            <p:txEl>
                                              <p:pRg st="0" end="0"/>
                                            </p:txEl>
                                          </p:spTgt>
                                        </p:tgtEl>
                                      </p:cBhvr>
                                    </p:animEffect>
                                  </p:childTnLst>
                                </p:cTn>
                              </p:par>
                              <p:par>
                                <p:cTn id="40" presetID="9" presetClass="entr" presetSubtype="0" fill="hold" grpId="1"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dissolve">
                                      <p:cBhvr>
                                        <p:cTn id="42" dur="500"/>
                                        <p:tgtEl>
                                          <p:spTgt spid="6">
                                            <p:txEl>
                                              <p:pRg st="1" end="1"/>
                                            </p:txEl>
                                          </p:spTgt>
                                        </p:tgtEl>
                                      </p:cBhvr>
                                    </p:animEffect>
                                  </p:childTnLst>
                                </p:cTn>
                              </p:par>
                              <p:par>
                                <p:cTn id="43" presetID="9" presetClass="entr" presetSubtype="0" fill="hold" grpId="1"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dissolve">
                                      <p:cBhvr>
                                        <p:cTn id="4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00C189B1-EBAF-3140-8E28-B2F8288644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333"/>
          <a:stretch/>
        </p:blipFill>
        <p:spPr bwMode="auto">
          <a:xfrm>
            <a:off x="6377455" y="4425696"/>
            <a:ext cx="5814545" cy="2432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s this &quot;Sympathetic fight response&quot; axis accurate? - Biology Stack Exchange">
            <a:extLst>
              <a:ext uri="{FF2B5EF4-FFF2-40B4-BE49-F238E27FC236}">
                <a16:creationId xmlns:a16="http://schemas.microsoft.com/office/drawing/2014/main" id="{330B13BA-B942-C74C-AE64-F35DB1D4138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184525"/>
            <a:ext cx="7100187" cy="7171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166763-2C45-D741-A6DF-C2AE393CB895}"/>
              </a:ext>
            </a:extLst>
          </p:cNvPr>
          <p:cNvSpPr txBox="1"/>
          <p:nvPr/>
        </p:nvSpPr>
        <p:spPr>
          <a:xfrm>
            <a:off x="7100187" y="0"/>
            <a:ext cx="5491551" cy="4647426"/>
          </a:xfrm>
          <a:prstGeom prst="rect">
            <a:avLst/>
          </a:prstGeom>
          <a:noFill/>
        </p:spPr>
        <p:txBody>
          <a:bodyPr wrap="square" rtlCol="0">
            <a:spAutoFit/>
          </a:bodyPr>
          <a:lstStyle/>
          <a:p>
            <a:pPr algn="ctr"/>
            <a:r>
              <a:rPr lang="en-US" sz="4000" b="1" u="sng" dirty="0"/>
              <a:t>Stress</a:t>
            </a:r>
            <a:r>
              <a:rPr lang="en-US" sz="4000" b="1" dirty="0"/>
              <a:t> </a:t>
            </a:r>
            <a:endParaRPr lang="en-US" sz="3200" b="1" dirty="0"/>
          </a:p>
          <a:p>
            <a:pPr marL="457200" indent="-457200">
              <a:buFontTx/>
              <a:buChar char="-"/>
            </a:pPr>
            <a:r>
              <a:rPr lang="en-US" sz="3200" dirty="0"/>
              <a:t>Overwhelming state &amp; negative emotion</a:t>
            </a:r>
          </a:p>
          <a:p>
            <a:pPr marL="457200" indent="-457200">
              <a:buFontTx/>
              <a:buChar char="-"/>
            </a:pPr>
            <a:endParaRPr lang="en-US" sz="3200" dirty="0"/>
          </a:p>
          <a:p>
            <a:pPr marL="457200" indent="-457200">
              <a:buFontTx/>
              <a:buChar char="-"/>
            </a:pPr>
            <a:r>
              <a:rPr lang="en-US" sz="3200" dirty="0"/>
              <a:t>Fight or flight</a:t>
            </a:r>
          </a:p>
          <a:p>
            <a:pPr marL="457200" indent="-457200">
              <a:buFontTx/>
              <a:buChar char="-"/>
            </a:pPr>
            <a:endParaRPr lang="en-US" sz="3200" dirty="0"/>
          </a:p>
          <a:p>
            <a:pPr marL="457200" indent="-457200">
              <a:buFontTx/>
              <a:buChar char="-"/>
            </a:pPr>
            <a:r>
              <a:rPr lang="en-US" sz="3200" dirty="0"/>
              <a:t>Adaptative</a:t>
            </a:r>
          </a:p>
          <a:p>
            <a:pPr marL="457200" indent="-457200">
              <a:buFontTx/>
              <a:buChar char="-"/>
            </a:pPr>
            <a:endParaRPr lang="en-US" sz="3200" dirty="0"/>
          </a:p>
          <a:p>
            <a:pPr marL="457200" indent="-457200">
              <a:buFontTx/>
              <a:buChar char="-"/>
            </a:pPr>
            <a:endParaRPr lang="en-US" sz="3200" dirty="0"/>
          </a:p>
        </p:txBody>
      </p:sp>
    </p:spTree>
    <p:extLst>
      <p:ext uri="{BB962C8B-B14F-4D97-AF65-F5344CB8AC3E}">
        <p14:creationId xmlns:p14="http://schemas.microsoft.com/office/powerpoint/2010/main" val="34005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dissolv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4">
                                            <p:txEl>
                                              <p:pRg st="1" end="1"/>
                                            </p:txEl>
                                          </p:spTgt>
                                        </p:tgtEl>
                                      </p:cBhvr>
                                    </p:animEffect>
                                    <p:set>
                                      <p:cBhvr>
                                        <p:cTn id="26" dur="1" fill="hold">
                                          <p:stCondLst>
                                            <p:cond delay="499"/>
                                          </p:stCondLst>
                                        </p:cTn>
                                        <p:tgtEl>
                                          <p:spTgt spid="4">
                                            <p:txEl>
                                              <p:pRg st="1" end="1"/>
                                            </p:txEl>
                                          </p:spTgt>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4">
                                            <p:txEl>
                                              <p:pRg st="3" end="3"/>
                                            </p:txEl>
                                          </p:spTgt>
                                        </p:tgtEl>
                                      </p:cBhvr>
                                    </p:animEffect>
                                    <p:set>
                                      <p:cBhvr>
                                        <p:cTn id="29" dur="1" fill="hold">
                                          <p:stCondLst>
                                            <p:cond delay="499"/>
                                          </p:stCondLst>
                                        </p:cTn>
                                        <p:tgtEl>
                                          <p:spTgt spid="4">
                                            <p:txEl>
                                              <p:pRg st="3" end="3"/>
                                            </p:txEl>
                                          </p:spTgt>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4">
                                            <p:txEl>
                                              <p:pRg st="5" end="5"/>
                                            </p:txEl>
                                          </p:spTgt>
                                        </p:tgtEl>
                                      </p:cBhvr>
                                    </p:animEffect>
                                    <p:set>
                                      <p:cBhvr>
                                        <p:cTn id="32"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4" name="Picture 2" descr="Fig. 3">
            <a:extLst>
              <a:ext uri="{FF2B5EF4-FFF2-40B4-BE49-F238E27FC236}">
                <a16:creationId xmlns:a16="http://schemas.microsoft.com/office/drawing/2014/main" id="{48AF080E-975F-F348-964C-77D763A5BC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574" t="32146" r="42" b="37051"/>
          <a:stretch/>
        </p:blipFill>
        <p:spPr bwMode="auto">
          <a:xfrm>
            <a:off x="0" y="96013"/>
            <a:ext cx="5200484" cy="6793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 3">
            <a:extLst>
              <a:ext uri="{FF2B5EF4-FFF2-40B4-BE49-F238E27FC236}">
                <a16:creationId xmlns:a16="http://schemas.microsoft.com/office/drawing/2014/main" id="{FAAFF06B-A814-8646-9BF4-33A4446916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 t="63745" r="86179" b="5452"/>
          <a:stretch/>
        </p:blipFill>
        <p:spPr bwMode="auto">
          <a:xfrm>
            <a:off x="63500" y="96013"/>
            <a:ext cx="5073484" cy="65389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8BA6CD-7CAE-D44F-BFE9-BCFE918FDA1F}"/>
              </a:ext>
            </a:extLst>
          </p:cNvPr>
          <p:cNvSpPr txBox="1"/>
          <p:nvPr/>
        </p:nvSpPr>
        <p:spPr>
          <a:xfrm>
            <a:off x="5909361" y="-38100"/>
            <a:ext cx="5513976" cy="1323439"/>
          </a:xfrm>
          <a:prstGeom prst="rect">
            <a:avLst/>
          </a:prstGeom>
          <a:noFill/>
        </p:spPr>
        <p:txBody>
          <a:bodyPr wrap="square" rtlCol="0">
            <a:spAutoFit/>
          </a:bodyPr>
          <a:lstStyle/>
          <a:p>
            <a:pPr algn="ctr"/>
            <a:r>
              <a:rPr lang="en-US" sz="4000" b="1" dirty="0"/>
              <a:t>Confirmed TNF-α is the proinflammatory marker</a:t>
            </a:r>
          </a:p>
        </p:txBody>
      </p:sp>
      <p:sp>
        <p:nvSpPr>
          <p:cNvPr id="7" name="Rectangle 6">
            <a:extLst>
              <a:ext uri="{FF2B5EF4-FFF2-40B4-BE49-F238E27FC236}">
                <a16:creationId xmlns:a16="http://schemas.microsoft.com/office/drawing/2014/main" id="{8512826F-FF39-A842-9654-721F31FBBD89}"/>
              </a:ext>
            </a:extLst>
          </p:cNvPr>
          <p:cNvSpPr/>
          <p:nvPr/>
        </p:nvSpPr>
        <p:spPr>
          <a:xfrm>
            <a:off x="5200483" y="2291140"/>
            <a:ext cx="7237765" cy="4031873"/>
          </a:xfrm>
          <a:prstGeom prst="rect">
            <a:avLst/>
          </a:prstGeom>
        </p:spPr>
        <p:txBody>
          <a:bodyPr wrap="square">
            <a:spAutoFit/>
          </a:bodyPr>
          <a:lstStyle/>
          <a:p>
            <a:r>
              <a:rPr lang="en-US" sz="3200" dirty="0"/>
              <a:t>Knockdown of </a:t>
            </a:r>
            <a:r>
              <a:rPr lang="en-US" sz="3200" dirty="0">
                <a:solidFill>
                  <a:schemeClr val="accent4">
                    <a:lumMod val="75000"/>
                  </a:schemeClr>
                </a:solidFill>
              </a:rPr>
              <a:t>S1PR3 &amp; TNF-α </a:t>
            </a:r>
            <a:r>
              <a:rPr lang="en-US" sz="3200" dirty="0"/>
              <a:t>together:</a:t>
            </a:r>
          </a:p>
          <a:p>
            <a:r>
              <a:rPr lang="en-US" sz="3200" dirty="0"/>
              <a:t>  - prevents stress vulnerability of</a:t>
            </a:r>
          </a:p>
          <a:p>
            <a:r>
              <a:rPr lang="en-US" sz="3200" dirty="0"/>
              <a:t>    </a:t>
            </a:r>
            <a:r>
              <a:rPr lang="en-US" sz="3200" dirty="0">
                <a:solidFill>
                  <a:srgbClr val="FF0000"/>
                </a:solidFill>
              </a:rPr>
              <a:t>S1PR3 </a:t>
            </a:r>
            <a:r>
              <a:rPr lang="en-US" sz="3200" dirty="0"/>
              <a:t>knockdown</a:t>
            </a:r>
          </a:p>
          <a:p>
            <a:endParaRPr lang="en-US" sz="3200" dirty="0">
              <a:solidFill>
                <a:schemeClr val="accent4">
                  <a:lumMod val="75000"/>
                </a:schemeClr>
              </a:solidFill>
            </a:endParaRPr>
          </a:p>
          <a:p>
            <a:endParaRPr lang="en-US" sz="3200" dirty="0">
              <a:solidFill>
                <a:schemeClr val="accent4">
                  <a:lumMod val="75000"/>
                </a:schemeClr>
              </a:solidFill>
            </a:endParaRPr>
          </a:p>
          <a:p>
            <a:r>
              <a:rPr lang="en-US" sz="3200" dirty="0"/>
              <a:t>Also administered Infliximab</a:t>
            </a:r>
            <a:r>
              <a:rPr lang="en-US" sz="3200" b="1" dirty="0"/>
              <a:t> </a:t>
            </a:r>
            <a:r>
              <a:rPr lang="en-US" sz="3200" dirty="0"/>
              <a:t>(TNF-α inhibitor) into mPFC daily</a:t>
            </a:r>
          </a:p>
          <a:p>
            <a:r>
              <a:rPr lang="en-US" sz="3200" dirty="0"/>
              <a:t> - also confirmed role of TNF-α</a:t>
            </a:r>
          </a:p>
        </p:txBody>
      </p:sp>
    </p:spTree>
    <p:extLst>
      <p:ext uri="{BB962C8B-B14F-4D97-AF65-F5344CB8AC3E}">
        <p14:creationId xmlns:p14="http://schemas.microsoft.com/office/powerpoint/2010/main" val="141723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dissolve">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dissolv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ssolv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ssolv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2455115D-D021-6243-B51D-A122E3BD5407}"/>
              </a:ext>
            </a:extLst>
          </p:cNvPr>
          <p:cNvPicPr>
            <a:picLocks noChangeAspect="1"/>
          </p:cNvPicPr>
          <p:nvPr/>
        </p:nvPicPr>
        <p:blipFill>
          <a:blip r:embed="rId2"/>
          <a:stretch>
            <a:fillRect/>
          </a:stretch>
        </p:blipFill>
        <p:spPr>
          <a:xfrm>
            <a:off x="1333650" y="0"/>
            <a:ext cx="9524699" cy="3915711"/>
          </a:xfrm>
          <a:prstGeom prst="rect">
            <a:avLst/>
          </a:prstGeom>
        </p:spPr>
      </p:pic>
      <p:sp>
        <p:nvSpPr>
          <p:cNvPr id="6" name="TextBox 5">
            <a:extLst>
              <a:ext uri="{FF2B5EF4-FFF2-40B4-BE49-F238E27FC236}">
                <a16:creationId xmlns:a16="http://schemas.microsoft.com/office/drawing/2014/main" id="{80FC5E6F-3D39-734A-B90F-12CF566FA3B7}"/>
              </a:ext>
            </a:extLst>
          </p:cNvPr>
          <p:cNvSpPr txBox="1"/>
          <p:nvPr/>
        </p:nvSpPr>
        <p:spPr>
          <a:xfrm>
            <a:off x="486137" y="4085863"/>
            <a:ext cx="11202106" cy="2554545"/>
          </a:xfrm>
          <a:prstGeom prst="rect">
            <a:avLst/>
          </a:prstGeom>
          <a:noFill/>
        </p:spPr>
        <p:txBody>
          <a:bodyPr wrap="none" rtlCol="0">
            <a:spAutoFit/>
          </a:bodyPr>
          <a:lstStyle/>
          <a:p>
            <a:r>
              <a:rPr lang="en-US" sz="3200" dirty="0"/>
              <a:t>Anhedonia behavioral marker for stress susceptibility or resilience</a:t>
            </a:r>
          </a:p>
          <a:p>
            <a:pPr marL="914400" lvl="1" indent="-457200">
              <a:buFont typeface="Arial" panose="020B0604020202020204" pitchFamily="34" charset="0"/>
              <a:buChar char="•"/>
            </a:pPr>
            <a:r>
              <a:rPr lang="en-US" sz="3200" dirty="0"/>
              <a:t>Sucrose Preference Test </a:t>
            </a:r>
          </a:p>
          <a:p>
            <a:endParaRPr lang="en-US" sz="3200" dirty="0"/>
          </a:p>
          <a:p>
            <a:r>
              <a:rPr lang="en-US" sz="3200" dirty="0"/>
              <a:t>Chronic stress = Restraint stress, Forced Swim Test, or Social Stress</a:t>
            </a:r>
          </a:p>
          <a:p>
            <a:pPr marL="914400" lvl="1" indent="-457200">
              <a:buFont typeface="Arial" panose="020B0604020202020204" pitchFamily="34" charset="0"/>
              <a:buChar char="•"/>
            </a:pPr>
            <a:r>
              <a:rPr lang="en-US" sz="3200" dirty="0"/>
              <a:t>10 days, random sequence each day </a:t>
            </a:r>
          </a:p>
        </p:txBody>
      </p:sp>
    </p:spTree>
    <p:extLst>
      <p:ext uri="{BB962C8B-B14F-4D97-AF65-F5344CB8AC3E}">
        <p14:creationId xmlns:p14="http://schemas.microsoft.com/office/powerpoint/2010/main" val="136075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5" name="Content Placeholder 4" descr="Chart, histogram&#10;&#10;Description automatically generated">
            <a:extLst>
              <a:ext uri="{FF2B5EF4-FFF2-40B4-BE49-F238E27FC236}">
                <a16:creationId xmlns:a16="http://schemas.microsoft.com/office/drawing/2014/main" id="{C00F459E-C4BA-4A4E-A871-2C81858685D5}"/>
              </a:ext>
            </a:extLst>
          </p:cNvPr>
          <p:cNvPicPr>
            <a:picLocks noGrp="1" noChangeAspect="1"/>
          </p:cNvPicPr>
          <p:nvPr>
            <p:ph idx="1"/>
          </p:nvPr>
        </p:nvPicPr>
        <p:blipFill>
          <a:blip r:embed="rId3"/>
          <a:stretch>
            <a:fillRect/>
          </a:stretch>
        </p:blipFill>
        <p:spPr>
          <a:xfrm>
            <a:off x="0" y="971550"/>
            <a:ext cx="5512855" cy="4914900"/>
          </a:xfrm>
        </p:spPr>
      </p:pic>
      <p:pic>
        <p:nvPicPr>
          <p:cNvPr id="11" name="Picture 10" descr="A picture containing clock, drawing&#10;&#10;Description automatically generated">
            <a:extLst>
              <a:ext uri="{FF2B5EF4-FFF2-40B4-BE49-F238E27FC236}">
                <a16:creationId xmlns:a16="http://schemas.microsoft.com/office/drawing/2014/main" id="{FD8E775F-A2E6-C74D-81ED-AE5F91D367F5}"/>
              </a:ext>
            </a:extLst>
          </p:cNvPr>
          <p:cNvPicPr>
            <a:picLocks noChangeAspect="1"/>
          </p:cNvPicPr>
          <p:nvPr/>
        </p:nvPicPr>
        <p:blipFill>
          <a:blip r:embed="rId4"/>
          <a:stretch>
            <a:fillRect/>
          </a:stretch>
        </p:blipFill>
        <p:spPr>
          <a:xfrm>
            <a:off x="0" y="1114514"/>
            <a:ext cx="5515193" cy="4914900"/>
          </a:xfrm>
          <a:prstGeom prst="rect">
            <a:avLst/>
          </a:prstGeom>
        </p:spPr>
      </p:pic>
      <p:sp>
        <p:nvSpPr>
          <p:cNvPr id="16" name="TextBox 15">
            <a:extLst>
              <a:ext uri="{FF2B5EF4-FFF2-40B4-BE49-F238E27FC236}">
                <a16:creationId xmlns:a16="http://schemas.microsoft.com/office/drawing/2014/main" id="{8969531F-F124-B54C-9C41-D79701F45605}"/>
              </a:ext>
            </a:extLst>
          </p:cNvPr>
          <p:cNvSpPr txBox="1"/>
          <p:nvPr/>
        </p:nvSpPr>
        <p:spPr>
          <a:xfrm>
            <a:off x="5512855" y="2397948"/>
            <a:ext cx="6771501" cy="2554545"/>
          </a:xfrm>
          <a:prstGeom prst="rect">
            <a:avLst/>
          </a:prstGeom>
          <a:noFill/>
        </p:spPr>
        <p:txBody>
          <a:bodyPr wrap="square" rtlCol="0">
            <a:spAutoFit/>
          </a:bodyPr>
          <a:lstStyle/>
          <a:p>
            <a:r>
              <a:rPr lang="en-US" sz="3200" dirty="0"/>
              <a:t>Stress Susceptible Animals</a:t>
            </a:r>
          </a:p>
          <a:p>
            <a:r>
              <a:rPr lang="en-US" sz="3200" dirty="0"/>
              <a:t>	↑ TNFα in PFC</a:t>
            </a:r>
          </a:p>
          <a:p>
            <a:r>
              <a:rPr lang="en-US" sz="3200" dirty="0"/>
              <a:t>	↑ Serotonin Transporter in PFC</a:t>
            </a:r>
          </a:p>
          <a:p>
            <a:r>
              <a:rPr lang="en-US" sz="3200" dirty="0"/>
              <a:t>	</a:t>
            </a:r>
          </a:p>
          <a:p>
            <a:endParaRPr lang="en-US" sz="3200" dirty="0"/>
          </a:p>
        </p:txBody>
      </p:sp>
    </p:spTree>
    <p:extLst>
      <p:ext uri="{BB962C8B-B14F-4D97-AF65-F5344CB8AC3E}">
        <p14:creationId xmlns:p14="http://schemas.microsoft.com/office/powerpoint/2010/main" val="14921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4" name="Picture 3" descr="A picture containing window, photo, front, sitting&#10;&#10;Description automatically generated">
            <a:extLst>
              <a:ext uri="{FF2B5EF4-FFF2-40B4-BE49-F238E27FC236}">
                <a16:creationId xmlns:a16="http://schemas.microsoft.com/office/drawing/2014/main" id="{229333F4-3B60-E94B-A47B-1A1E17E9C327}"/>
              </a:ext>
            </a:extLst>
          </p:cNvPr>
          <p:cNvPicPr>
            <a:picLocks noChangeAspect="1"/>
          </p:cNvPicPr>
          <p:nvPr/>
        </p:nvPicPr>
        <p:blipFill rotWithShape="1">
          <a:blip r:embed="rId2"/>
          <a:srcRect l="50305"/>
          <a:stretch/>
        </p:blipFill>
        <p:spPr>
          <a:xfrm>
            <a:off x="7346969" y="3269214"/>
            <a:ext cx="4786037" cy="3529792"/>
          </a:xfrm>
          <a:prstGeom prst="rect">
            <a:avLst/>
          </a:prstGeom>
        </p:spPr>
      </p:pic>
      <p:pic>
        <p:nvPicPr>
          <p:cNvPr id="6" name="Picture 5" descr="A picture containing window, photo, front, sitting&#10;&#10;Description automatically generated">
            <a:extLst>
              <a:ext uri="{FF2B5EF4-FFF2-40B4-BE49-F238E27FC236}">
                <a16:creationId xmlns:a16="http://schemas.microsoft.com/office/drawing/2014/main" id="{CF90F111-0F77-F04B-8D77-7944A6A104F7}"/>
              </a:ext>
            </a:extLst>
          </p:cNvPr>
          <p:cNvPicPr>
            <a:picLocks noChangeAspect="1"/>
          </p:cNvPicPr>
          <p:nvPr/>
        </p:nvPicPr>
        <p:blipFill rotWithShape="1">
          <a:blip r:embed="rId2"/>
          <a:srcRect t="-537" r="50364" b="4841"/>
          <a:stretch/>
        </p:blipFill>
        <p:spPr>
          <a:xfrm>
            <a:off x="7346969" y="51153"/>
            <a:ext cx="4780414" cy="3377848"/>
          </a:xfrm>
          <a:prstGeom prst="rect">
            <a:avLst/>
          </a:prstGeom>
        </p:spPr>
      </p:pic>
      <p:grpSp>
        <p:nvGrpSpPr>
          <p:cNvPr id="10" name="Group 9">
            <a:extLst>
              <a:ext uri="{FF2B5EF4-FFF2-40B4-BE49-F238E27FC236}">
                <a16:creationId xmlns:a16="http://schemas.microsoft.com/office/drawing/2014/main" id="{078350E3-B08B-4441-9914-11F3D5257918}"/>
              </a:ext>
            </a:extLst>
          </p:cNvPr>
          <p:cNvGrpSpPr/>
          <p:nvPr/>
        </p:nvGrpSpPr>
        <p:grpSpPr>
          <a:xfrm>
            <a:off x="265470" y="471950"/>
            <a:ext cx="4006381" cy="6120580"/>
            <a:chOff x="228735" y="1422154"/>
            <a:chExt cx="3451992" cy="5209876"/>
          </a:xfrm>
        </p:grpSpPr>
        <p:pic>
          <p:nvPicPr>
            <p:cNvPr id="5" name="Picture 4" descr="Diagram&#10;&#10;Description automatically generated">
              <a:extLst>
                <a:ext uri="{FF2B5EF4-FFF2-40B4-BE49-F238E27FC236}">
                  <a16:creationId xmlns:a16="http://schemas.microsoft.com/office/drawing/2014/main" id="{8FAF3E38-4BE6-2845-884D-B922857748CF}"/>
                </a:ext>
              </a:extLst>
            </p:cNvPr>
            <p:cNvPicPr>
              <a:picLocks noChangeAspect="1"/>
            </p:cNvPicPr>
            <p:nvPr/>
          </p:nvPicPr>
          <p:blipFill rotWithShape="1">
            <a:blip r:embed="rId3"/>
            <a:srcRect l="3179" t="3132" r="48847" b="4027"/>
            <a:stretch/>
          </p:blipFill>
          <p:spPr>
            <a:xfrm>
              <a:off x="228735" y="1422154"/>
              <a:ext cx="3451992" cy="5209876"/>
            </a:xfrm>
            <a:prstGeom prst="rect">
              <a:avLst/>
            </a:prstGeom>
          </p:spPr>
        </p:pic>
        <p:pic>
          <p:nvPicPr>
            <p:cNvPr id="7" name="Picture 6" descr="Diagram&#10;&#10;Description automatically generated">
              <a:extLst>
                <a:ext uri="{FF2B5EF4-FFF2-40B4-BE49-F238E27FC236}">
                  <a16:creationId xmlns:a16="http://schemas.microsoft.com/office/drawing/2014/main" id="{4B58B8DD-CB56-BF49-8C37-59355E4C869F}"/>
                </a:ext>
              </a:extLst>
            </p:cNvPr>
            <p:cNvPicPr>
              <a:picLocks noChangeAspect="1"/>
            </p:cNvPicPr>
            <p:nvPr/>
          </p:nvPicPr>
          <p:blipFill rotWithShape="1">
            <a:blip r:embed="rId3"/>
            <a:srcRect l="64989" b="74731"/>
            <a:stretch/>
          </p:blipFill>
          <p:spPr>
            <a:xfrm>
              <a:off x="1840364" y="1447262"/>
              <a:ext cx="1820750" cy="1024854"/>
            </a:xfrm>
            <a:prstGeom prst="rect">
              <a:avLst/>
            </a:prstGeom>
          </p:spPr>
        </p:pic>
      </p:grpSp>
      <p:sp>
        <p:nvSpPr>
          <p:cNvPr id="8" name="TextBox 7">
            <a:extLst>
              <a:ext uri="{FF2B5EF4-FFF2-40B4-BE49-F238E27FC236}">
                <a16:creationId xmlns:a16="http://schemas.microsoft.com/office/drawing/2014/main" id="{A20DAA36-F748-D84B-9F35-D13386D294C6}"/>
              </a:ext>
            </a:extLst>
          </p:cNvPr>
          <p:cNvSpPr txBox="1"/>
          <p:nvPr/>
        </p:nvSpPr>
        <p:spPr>
          <a:xfrm>
            <a:off x="4516784" y="1447512"/>
            <a:ext cx="2907399" cy="584775"/>
          </a:xfrm>
          <a:prstGeom prst="rect">
            <a:avLst/>
          </a:prstGeom>
          <a:noFill/>
        </p:spPr>
        <p:txBody>
          <a:bodyPr wrap="none" rtlCol="0">
            <a:spAutoFit/>
          </a:bodyPr>
          <a:lstStyle/>
          <a:p>
            <a:r>
              <a:rPr lang="en-US" sz="3200" b="1" dirty="0"/>
              <a:t>Control Animals</a:t>
            </a:r>
          </a:p>
        </p:txBody>
      </p:sp>
      <p:sp>
        <p:nvSpPr>
          <p:cNvPr id="9" name="TextBox 8">
            <a:extLst>
              <a:ext uri="{FF2B5EF4-FFF2-40B4-BE49-F238E27FC236}">
                <a16:creationId xmlns:a16="http://schemas.microsoft.com/office/drawing/2014/main" id="{8DA6DE83-E335-0F4A-A187-3BBA72B7830F}"/>
              </a:ext>
            </a:extLst>
          </p:cNvPr>
          <p:cNvSpPr txBox="1"/>
          <p:nvPr/>
        </p:nvSpPr>
        <p:spPr>
          <a:xfrm>
            <a:off x="4212858" y="4813301"/>
            <a:ext cx="3235373" cy="584775"/>
          </a:xfrm>
          <a:prstGeom prst="rect">
            <a:avLst/>
          </a:prstGeom>
          <a:noFill/>
        </p:spPr>
        <p:txBody>
          <a:bodyPr wrap="none" rtlCol="0">
            <a:spAutoFit/>
          </a:bodyPr>
          <a:lstStyle/>
          <a:p>
            <a:r>
              <a:rPr lang="en-US" sz="3200" b="1" dirty="0"/>
              <a:t>Stress-susceptible</a:t>
            </a:r>
          </a:p>
        </p:txBody>
      </p:sp>
    </p:spTree>
    <p:extLst>
      <p:ext uri="{BB962C8B-B14F-4D97-AF65-F5344CB8AC3E}">
        <p14:creationId xmlns:p14="http://schemas.microsoft.com/office/powerpoint/2010/main" val="155612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3878B97-EB37-9849-9354-FE7091E645F0}"/>
              </a:ext>
            </a:extLst>
          </p:cNvPr>
          <p:cNvGrpSpPr/>
          <p:nvPr/>
        </p:nvGrpSpPr>
        <p:grpSpPr>
          <a:xfrm>
            <a:off x="-387350" y="-182631"/>
            <a:ext cx="7404100" cy="6858000"/>
            <a:chOff x="2946400" y="660400"/>
            <a:chExt cx="6299200" cy="5537200"/>
          </a:xfrm>
        </p:grpSpPr>
        <p:pic>
          <p:nvPicPr>
            <p:cNvPr id="5" name="Picture 4" descr="Chart, bar chart&#10;&#10;Description automatically generated">
              <a:extLst>
                <a:ext uri="{FF2B5EF4-FFF2-40B4-BE49-F238E27FC236}">
                  <a16:creationId xmlns:a16="http://schemas.microsoft.com/office/drawing/2014/main" id="{B473C5FA-C432-2B4B-BA11-D80E066EC6D4}"/>
                </a:ext>
              </a:extLst>
            </p:cNvPr>
            <p:cNvPicPr>
              <a:picLocks noChangeAspect="1"/>
            </p:cNvPicPr>
            <p:nvPr/>
          </p:nvPicPr>
          <p:blipFill>
            <a:blip r:embed="rId3"/>
            <a:stretch>
              <a:fillRect/>
            </a:stretch>
          </p:blipFill>
          <p:spPr>
            <a:xfrm>
              <a:off x="2946400" y="660400"/>
              <a:ext cx="6299200" cy="5537200"/>
            </a:xfrm>
            <a:prstGeom prst="rect">
              <a:avLst/>
            </a:prstGeom>
          </p:spPr>
        </p:pic>
        <p:sp>
          <p:nvSpPr>
            <p:cNvPr id="6" name="Rectangle 5">
              <a:extLst>
                <a:ext uri="{FF2B5EF4-FFF2-40B4-BE49-F238E27FC236}">
                  <a16:creationId xmlns:a16="http://schemas.microsoft.com/office/drawing/2014/main" id="{2CE1D963-3665-7B41-A319-88B8EDD46978}"/>
                </a:ext>
              </a:extLst>
            </p:cNvPr>
            <p:cNvSpPr/>
            <p:nvPr/>
          </p:nvSpPr>
          <p:spPr>
            <a:xfrm>
              <a:off x="8509000" y="5486400"/>
              <a:ext cx="736600" cy="71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FB6B220-97E3-B846-BD4D-11AEAEB3A0B1}"/>
              </a:ext>
            </a:extLst>
          </p:cNvPr>
          <p:cNvSpPr txBox="1"/>
          <p:nvPr/>
        </p:nvSpPr>
        <p:spPr>
          <a:xfrm>
            <a:off x="7132286" y="2394885"/>
            <a:ext cx="4794831" cy="3539430"/>
          </a:xfrm>
          <a:prstGeom prst="rect">
            <a:avLst/>
          </a:prstGeom>
          <a:noFill/>
        </p:spPr>
        <p:txBody>
          <a:bodyPr wrap="square" rtlCol="0">
            <a:spAutoFit/>
          </a:bodyPr>
          <a:lstStyle/>
          <a:p>
            <a:r>
              <a:rPr lang="en-US" sz="3200" dirty="0"/>
              <a:t>↑ Floating in FST</a:t>
            </a:r>
          </a:p>
          <a:p>
            <a:r>
              <a:rPr lang="en-US" sz="3200" dirty="0"/>
              <a:t>↓ Latency to float in FST</a:t>
            </a:r>
          </a:p>
          <a:p>
            <a:r>
              <a:rPr lang="en-US" sz="3200" dirty="0"/>
              <a:t>↑ # of rears in OF</a:t>
            </a:r>
          </a:p>
          <a:p>
            <a:r>
              <a:rPr lang="en-US" sz="3200" dirty="0"/>
              <a:t>↑ Locomotion in home-cage during dark hours</a:t>
            </a:r>
          </a:p>
          <a:p>
            <a:r>
              <a:rPr lang="en-US" sz="3200" dirty="0"/>
              <a:t> </a:t>
            </a:r>
          </a:p>
          <a:p>
            <a:endParaRPr lang="en-US" sz="3200" dirty="0"/>
          </a:p>
        </p:txBody>
      </p:sp>
      <p:pic>
        <p:nvPicPr>
          <p:cNvPr id="13" name="Picture 12" descr="Diagram&#10;&#10;Description automatically generated">
            <a:extLst>
              <a:ext uri="{FF2B5EF4-FFF2-40B4-BE49-F238E27FC236}">
                <a16:creationId xmlns:a16="http://schemas.microsoft.com/office/drawing/2014/main" id="{FB9A5B27-D7FD-5B44-B7CF-B1461CF137F6}"/>
              </a:ext>
            </a:extLst>
          </p:cNvPr>
          <p:cNvPicPr>
            <a:picLocks noChangeAspect="1"/>
          </p:cNvPicPr>
          <p:nvPr/>
        </p:nvPicPr>
        <p:blipFill rotWithShape="1">
          <a:blip r:embed="rId4"/>
          <a:srcRect r="53184" b="48889"/>
          <a:stretch/>
        </p:blipFill>
        <p:spPr>
          <a:xfrm>
            <a:off x="-6819" y="792146"/>
            <a:ext cx="6509219" cy="6065855"/>
          </a:xfrm>
          <a:prstGeom prst="rect">
            <a:avLst/>
          </a:prstGeom>
        </p:spPr>
      </p:pic>
      <p:pic>
        <p:nvPicPr>
          <p:cNvPr id="14" name="Picture 13" descr="Diagram&#10;&#10;Description automatically generated">
            <a:extLst>
              <a:ext uri="{FF2B5EF4-FFF2-40B4-BE49-F238E27FC236}">
                <a16:creationId xmlns:a16="http://schemas.microsoft.com/office/drawing/2014/main" id="{F8617CAE-A00E-4B43-B800-BDC9B4376ED4}"/>
              </a:ext>
            </a:extLst>
          </p:cNvPr>
          <p:cNvPicPr>
            <a:picLocks noChangeAspect="1"/>
          </p:cNvPicPr>
          <p:nvPr/>
        </p:nvPicPr>
        <p:blipFill rotWithShape="1">
          <a:blip r:embed="rId4"/>
          <a:srcRect l="51874" r="4340" b="48889"/>
          <a:stretch/>
        </p:blipFill>
        <p:spPr>
          <a:xfrm>
            <a:off x="264883" y="753233"/>
            <a:ext cx="6126886" cy="6104767"/>
          </a:xfrm>
          <a:prstGeom prst="rect">
            <a:avLst/>
          </a:prstGeom>
        </p:spPr>
      </p:pic>
      <p:pic>
        <p:nvPicPr>
          <p:cNvPr id="10" name="Picture 9" descr="Diagram&#10;&#10;Description automatically generated">
            <a:extLst>
              <a:ext uri="{FF2B5EF4-FFF2-40B4-BE49-F238E27FC236}">
                <a16:creationId xmlns:a16="http://schemas.microsoft.com/office/drawing/2014/main" id="{2FED51D1-4824-7E4A-8B97-12D6FE775BC5}"/>
              </a:ext>
            </a:extLst>
          </p:cNvPr>
          <p:cNvPicPr>
            <a:picLocks noChangeAspect="1"/>
          </p:cNvPicPr>
          <p:nvPr/>
        </p:nvPicPr>
        <p:blipFill rotWithShape="1">
          <a:blip r:embed="rId4"/>
          <a:srcRect l="28345" t="52778" r="27869"/>
          <a:stretch/>
        </p:blipFill>
        <p:spPr>
          <a:xfrm>
            <a:off x="-6819" y="792146"/>
            <a:ext cx="6631454" cy="6104768"/>
          </a:xfrm>
          <a:prstGeom prst="rect">
            <a:avLst/>
          </a:prstGeom>
        </p:spPr>
      </p:pic>
      <p:pic>
        <p:nvPicPr>
          <p:cNvPr id="15" name="Picture 14" descr="Diagram&#10;&#10;Description automatically generated">
            <a:extLst>
              <a:ext uri="{FF2B5EF4-FFF2-40B4-BE49-F238E27FC236}">
                <a16:creationId xmlns:a16="http://schemas.microsoft.com/office/drawing/2014/main" id="{4F8B0A63-F93E-DC43-9072-F14934A65C4D}"/>
              </a:ext>
            </a:extLst>
          </p:cNvPr>
          <p:cNvPicPr>
            <a:picLocks noChangeAspect="1"/>
          </p:cNvPicPr>
          <p:nvPr/>
        </p:nvPicPr>
        <p:blipFill>
          <a:blip r:embed="rId5"/>
          <a:stretch>
            <a:fillRect/>
          </a:stretch>
        </p:blipFill>
        <p:spPr>
          <a:xfrm>
            <a:off x="-76516" y="0"/>
            <a:ext cx="7093266" cy="6858000"/>
          </a:xfrm>
          <a:prstGeom prst="rect">
            <a:avLst/>
          </a:prstGeom>
        </p:spPr>
      </p:pic>
    </p:spTree>
    <p:extLst>
      <p:ext uri="{BB962C8B-B14F-4D97-AF65-F5344CB8AC3E}">
        <p14:creationId xmlns:p14="http://schemas.microsoft.com/office/powerpoint/2010/main" val="28105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dissolv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dissolv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dissolve">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F2A752-AF94-1F4D-9F75-6275D4A6592C}"/>
              </a:ext>
            </a:extLst>
          </p:cNvPr>
          <p:cNvSpPr txBox="1"/>
          <p:nvPr/>
        </p:nvSpPr>
        <p:spPr>
          <a:xfrm>
            <a:off x="254000" y="1256255"/>
            <a:ext cx="12280899" cy="3046988"/>
          </a:xfrm>
          <a:prstGeom prst="rect">
            <a:avLst/>
          </a:prstGeom>
          <a:noFill/>
        </p:spPr>
        <p:txBody>
          <a:bodyPr wrap="square" rtlCol="0">
            <a:spAutoFit/>
          </a:bodyPr>
          <a:lstStyle/>
          <a:p>
            <a:r>
              <a:rPr lang="en-US" sz="3200" dirty="0"/>
              <a:t>Chronic stress separates animals into stress - susceptible/resilient</a:t>
            </a:r>
          </a:p>
          <a:p>
            <a:pPr marL="571500" indent="50800">
              <a:buFont typeface="Arial" panose="020B0604020202020204" pitchFamily="34" charset="0"/>
              <a:buChar char="•"/>
            </a:pPr>
            <a:r>
              <a:rPr lang="en-US" sz="3200" dirty="0"/>
              <a:t>	Resilient Animals – ↑ expression of S1PR3 in mPFC</a:t>
            </a:r>
          </a:p>
          <a:p>
            <a:pPr marL="1879600" lvl="3" indent="-228600">
              <a:buFont typeface="Arial" panose="020B0604020202020204" pitchFamily="34" charset="0"/>
              <a:buChar char="•"/>
            </a:pPr>
            <a:r>
              <a:rPr lang="en-US" sz="3200" dirty="0"/>
              <a:t>Attenuates stress induced behaviors </a:t>
            </a:r>
          </a:p>
          <a:p>
            <a:pPr marL="1879600" lvl="3" indent="-228600">
              <a:buFont typeface="Arial" panose="020B0604020202020204" pitchFamily="34" charset="0"/>
              <a:buChar char="•"/>
            </a:pPr>
            <a:r>
              <a:rPr lang="en-US" sz="3200" dirty="0"/>
              <a:t>Attenuates stress induced ↑ in IBA1 &amp; TNF-α in mPFC</a:t>
            </a:r>
          </a:p>
          <a:p>
            <a:endParaRPr lang="en-US" sz="3200" dirty="0"/>
          </a:p>
          <a:p>
            <a:pPr algn="ctr"/>
            <a:endParaRPr lang="en-US" sz="3200" dirty="0"/>
          </a:p>
        </p:txBody>
      </p:sp>
      <p:sp>
        <p:nvSpPr>
          <p:cNvPr id="2" name="TextBox 1">
            <a:extLst>
              <a:ext uri="{FF2B5EF4-FFF2-40B4-BE49-F238E27FC236}">
                <a16:creationId xmlns:a16="http://schemas.microsoft.com/office/drawing/2014/main" id="{7421571B-14FE-6543-86D6-46AB546D4636}"/>
              </a:ext>
            </a:extLst>
          </p:cNvPr>
          <p:cNvSpPr txBox="1"/>
          <p:nvPr/>
        </p:nvSpPr>
        <p:spPr>
          <a:xfrm>
            <a:off x="5010959" y="0"/>
            <a:ext cx="2307939" cy="707886"/>
          </a:xfrm>
          <a:prstGeom prst="rect">
            <a:avLst/>
          </a:prstGeom>
          <a:noFill/>
        </p:spPr>
        <p:txBody>
          <a:bodyPr wrap="none" rtlCol="0">
            <a:spAutoFit/>
          </a:bodyPr>
          <a:lstStyle/>
          <a:p>
            <a:r>
              <a:rPr lang="en-US" sz="4000" dirty="0"/>
              <a:t>Summary:</a:t>
            </a:r>
            <a:endParaRPr lang="en-US" dirty="0"/>
          </a:p>
        </p:txBody>
      </p:sp>
    </p:spTree>
    <p:extLst>
      <p:ext uri="{BB962C8B-B14F-4D97-AF65-F5344CB8AC3E}">
        <p14:creationId xmlns:p14="http://schemas.microsoft.com/office/powerpoint/2010/main" val="249356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1962A4-2D5C-3F43-96ED-9B85887A5F69}"/>
              </a:ext>
            </a:extLst>
          </p:cNvPr>
          <p:cNvSpPr txBox="1"/>
          <p:nvPr/>
        </p:nvSpPr>
        <p:spPr>
          <a:xfrm>
            <a:off x="6112331" y="1802890"/>
            <a:ext cx="6538445" cy="2800767"/>
          </a:xfrm>
          <a:prstGeom prst="rect">
            <a:avLst/>
          </a:prstGeom>
          <a:noFill/>
        </p:spPr>
        <p:txBody>
          <a:bodyPr wrap="square" rtlCol="0">
            <a:spAutoFit/>
          </a:bodyPr>
          <a:lstStyle/>
          <a:p>
            <a:r>
              <a:rPr lang="en-US" sz="3600" dirty="0"/>
              <a:t>Resilient animals show ↑ in S1PR3 in mPFC </a:t>
            </a:r>
            <a:r>
              <a:rPr lang="en-US" sz="3600" b="1" dirty="0"/>
              <a:t>as a result of stress</a:t>
            </a:r>
          </a:p>
          <a:p>
            <a:r>
              <a:rPr lang="en-US" sz="3600" dirty="0"/>
              <a:t>  - </a:t>
            </a:r>
            <a:r>
              <a:rPr lang="en-US" sz="3200" dirty="0"/>
              <a:t>Not pre-existing  </a:t>
            </a:r>
          </a:p>
          <a:p>
            <a:r>
              <a:rPr lang="en-US" sz="3200" dirty="0"/>
              <a:t>   (at least in blood)</a:t>
            </a:r>
          </a:p>
        </p:txBody>
      </p:sp>
      <p:pic>
        <p:nvPicPr>
          <p:cNvPr id="7" name="Picture 2" descr="Fig. 4">
            <a:extLst>
              <a:ext uri="{FF2B5EF4-FFF2-40B4-BE49-F238E27FC236}">
                <a16:creationId xmlns:a16="http://schemas.microsoft.com/office/drawing/2014/main" id="{ABC635CB-1520-724C-BB69-171C25F548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 t="2508" r="87744" b="75708"/>
          <a:stretch/>
        </p:blipFill>
        <p:spPr bwMode="auto">
          <a:xfrm>
            <a:off x="211040" y="567992"/>
            <a:ext cx="3145919" cy="6018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 4">
            <a:extLst>
              <a:ext uri="{FF2B5EF4-FFF2-40B4-BE49-F238E27FC236}">
                <a16:creationId xmlns:a16="http://schemas.microsoft.com/office/drawing/2014/main" id="{FB69F3EF-CAB8-2144-A3C2-E0BF98C26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82" t="2663" r="77240" b="75781"/>
          <a:stretch/>
        </p:blipFill>
        <p:spPr bwMode="auto">
          <a:xfrm>
            <a:off x="3082558" y="567991"/>
            <a:ext cx="2731640" cy="60188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175B38-4C9D-0F4F-A6FE-5C79399A8DB1}"/>
              </a:ext>
            </a:extLst>
          </p:cNvPr>
          <p:cNvSpPr txBox="1"/>
          <p:nvPr/>
        </p:nvSpPr>
        <p:spPr>
          <a:xfrm>
            <a:off x="6096000" y="5574374"/>
            <a:ext cx="5960927" cy="1077218"/>
          </a:xfrm>
          <a:prstGeom prst="rect">
            <a:avLst/>
          </a:prstGeom>
          <a:noFill/>
        </p:spPr>
        <p:txBody>
          <a:bodyPr wrap="none" rtlCol="0">
            <a:spAutoFit/>
          </a:bodyPr>
          <a:lstStyle/>
          <a:p>
            <a:r>
              <a:rPr lang="en-US" sz="3200" dirty="0"/>
              <a:t>Suggests transcriptional control of </a:t>
            </a:r>
          </a:p>
          <a:p>
            <a:r>
              <a:rPr lang="en-US" sz="3200" i="1" dirty="0"/>
              <a:t>S1pr3 mRNA</a:t>
            </a:r>
            <a:r>
              <a:rPr lang="en-US" sz="3200" dirty="0"/>
              <a:t> in mPFC after stress</a:t>
            </a:r>
          </a:p>
        </p:txBody>
      </p:sp>
    </p:spTree>
    <p:extLst>
      <p:ext uri="{BB962C8B-B14F-4D97-AF65-F5344CB8AC3E}">
        <p14:creationId xmlns:p14="http://schemas.microsoft.com/office/powerpoint/2010/main" val="26108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dissolve">
                                      <p:cBhvr>
                                        <p:cTn id="20" dur="500"/>
                                        <p:tgtEl>
                                          <p:spTgt spid="6">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dissolv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CE8325D-7199-FB4F-980D-88603F3B9B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335"/>
          <a:stretch/>
        </p:blipFill>
        <p:spPr bwMode="auto">
          <a:xfrm>
            <a:off x="6900863" y="0"/>
            <a:ext cx="4027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03327D-1337-E74D-ACE4-D2E0DF28ACAC}"/>
              </a:ext>
            </a:extLst>
          </p:cNvPr>
          <p:cNvSpPr txBox="1"/>
          <p:nvPr/>
        </p:nvSpPr>
        <p:spPr>
          <a:xfrm>
            <a:off x="99488" y="1659285"/>
            <a:ext cx="6324600" cy="3539430"/>
          </a:xfrm>
          <a:prstGeom prst="rect">
            <a:avLst/>
          </a:prstGeom>
          <a:noFill/>
        </p:spPr>
        <p:txBody>
          <a:bodyPr wrap="square" rtlCol="0">
            <a:spAutoFit/>
          </a:bodyPr>
          <a:lstStyle/>
          <a:p>
            <a:r>
              <a:rPr lang="en-US" sz="3200" dirty="0"/>
              <a:t>GRs can act as transcription factors</a:t>
            </a:r>
          </a:p>
          <a:p>
            <a:pPr marL="914400" lvl="1" indent="-457200">
              <a:buFont typeface="Arial" panose="020B0604020202020204" pitchFamily="34" charset="0"/>
              <a:buChar char="•"/>
            </a:pPr>
            <a:r>
              <a:rPr lang="en-US" sz="3200" dirty="0"/>
              <a:t>Evidence of binding sites near </a:t>
            </a:r>
            <a:r>
              <a:rPr lang="en-US" sz="3200" i="1" dirty="0"/>
              <a:t>S1pr3</a:t>
            </a:r>
            <a:r>
              <a:rPr lang="en-US" sz="3200" dirty="0"/>
              <a:t> gene in rodents</a:t>
            </a:r>
          </a:p>
          <a:p>
            <a:pPr marL="914400" lvl="1" indent="-457200">
              <a:buFont typeface="Arial" panose="020B0604020202020204" pitchFamily="34" charset="0"/>
              <a:buChar char="•"/>
            </a:pPr>
            <a:endParaRPr lang="en-US" sz="3200" dirty="0"/>
          </a:p>
          <a:p>
            <a:r>
              <a:rPr lang="en-US" sz="3200" dirty="0"/>
              <a:t>Do GRs regulate expression of S1PR3 in resilient animals in response to stress?</a:t>
            </a:r>
          </a:p>
        </p:txBody>
      </p:sp>
      <p:sp>
        <p:nvSpPr>
          <p:cNvPr id="3" name="TextBox 2">
            <a:extLst>
              <a:ext uri="{FF2B5EF4-FFF2-40B4-BE49-F238E27FC236}">
                <a16:creationId xmlns:a16="http://schemas.microsoft.com/office/drawing/2014/main" id="{CB416C8C-D9C6-CE43-92F7-12217324ED28}"/>
              </a:ext>
            </a:extLst>
          </p:cNvPr>
          <p:cNvSpPr txBox="1"/>
          <p:nvPr/>
        </p:nvSpPr>
        <p:spPr>
          <a:xfrm>
            <a:off x="683927" y="0"/>
            <a:ext cx="5740161" cy="646331"/>
          </a:xfrm>
          <a:prstGeom prst="rect">
            <a:avLst/>
          </a:prstGeom>
          <a:noFill/>
        </p:spPr>
        <p:txBody>
          <a:bodyPr wrap="none" rtlCol="0">
            <a:spAutoFit/>
          </a:bodyPr>
          <a:lstStyle/>
          <a:p>
            <a:r>
              <a:rPr lang="en-US" sz="3600" b="1" u="sng" dirty="0"/>
              <a:t>Glucocorticoid Receptor (GR)</a:t>
            </a:r>
          </a:p>
        </p:txBody>
      </p:sp>
    </p:spTree>
    <p:extLst>
      <p:ext uri="{BB962C8B-B14F-4D97-AF65-F5344CB8AC3E}">
        <p14:creationId xmlns:p14="http://schemas.microsoft.com/office/powerpoint/2010/main" val="18947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50A3B-801C-3D49-A4CB-3A81C2F7D9B8}"/>
              </a:ext>
            </a:extLst>
          </p:cNvPr>
          <p:cNvSpPr>
            <a:spLocks noGrp="1"/>
          </p:cNvSpPr>
          <p:nvPr>
            <p:ph type="title"/>
          </p:nvPr>
        </p:nvSpPr>
        <p:spPr>
          <a:xfrm>
            <a:off x="336884" y="359889"/>
            <a:ext cx="4332307" cy="1224642"/>
          </a:xfrm>
        </p:spPr>
        <p:txBody>
          <a:bodyPr vert="horz" lIns="91440" tIns="45720" rIns="91440" bIns="45720" rtlCol="0" anchor="b">
            <a:normAutofit fontScale="90000"/>
          </a:bodyPr>
          <a:lstStyle/>
          <a:p>
            <a:pPr algn="ctr"/>
            <a:r>
              <a:rPr lang="en-US" u="sng" kern="1200" dirty="0">
                <a:solidFill>
                  <a:srgbClr val="FFFFFF"/>
                </a:solidFill>
                <a:latin typeface="+mj-lt"/>
                <a:ea typeface="+mj-ea"/>
                <a:cs typeface="+mj-cs"/>
              </a:rPr>
              <a:t>Glucocorticoid </a:t>
            </a:r>
            <a:r>
              <a:rPr lang="en-US" u="sng" dirty="0">
                <a:solidFill>
                  <a:srgbClr val="FFFFFF"/>
                </a:solidFill>
              </a:rPr>
              <a:t>Receptor </a:t>
            </a:r>
            <a:endParaRPr lang="en-US" u="sng"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43DA0D00-5C7B-4F4E-B101-75D88509248D}"/>
              </a:ext>
            </a:extLst>
          </p:cNvPr>
          <p:cNvSpPr txBox="1"/>
          <p:nvPr/>
        </p:nvSpPr>
        <p:spPr>
          <a:xfrm>
            <a:off x="336884" y="1623243"/>
            <a:ext cx="4332307" cy="4072855"/>
          </a:xfrm>
          <a:prstGeom prst="rect">
            <a:avLst/>
          </a:prstGeom>
        </p:spPr>
        <p:txBody>
          <a:bodyPr vert="horz" lIns="91440" tIns="45720" rIns="91440" bIns="45720" rtlCol="0">
            <a:noAutofit/>
          </a:bodyPr>
          <a:lstStyle/>
          <a:p>
            <a:r>
              <a:rPr lang="en-US" sz="3200" dirty="0">
                <a:solidFill>
                  <a:schemeClr val="bg1"/>
                </a:solidFill>
              </a:rPr>
              <a:t>Limit Stress Response</a:t>
            </a:r>
          </a:p>
          <a:p>
            <a:pPr marL="342900" indent="-342900">
              <a:buFont typeface="Arial" panose="020B0604020202020204" pitchFamily="34" charset="0"/>
              <a:buChar char="•"/>
            </a:pPr>
            <a:r>
              <a:rPr lang="en-US" sz="3200" dirty="0">
                <a:solidFill>
                  <a:schemeClr val="bg1"/>
                </a:solidFill>
              </a:rPr>
              <a:t>Restore homeostasis from stress </a:t>
            </a:r>
          </a:p>
          <a:p>
            <a:pPr marL="342900" indent="-342900">
              <a:buFont typeface="Arial" panose="020B0604020202020204" pitchFamily="34" charset="0"/>
              <a:buChar char="•"/>
            </a:pPr>
            <a:endParaRPr lang="en-US" sz="3200" dirty="0">
              <a:solidFill>
                <a:schemeClr val="bg1"/>
              </a:solidFill>
            </a:endParaRPr>
          </a:p>
          <a:p>
            <a:pPr marL="342900" indent="-342900">
              <a:buFont typeface="Arial" panose="020B0604020202020204" pitchFamily="34" charset="0"/>
              <a:buChar char="•"/>
            </a:pPr>
            <a:endParaRPr lang="en-US" sz="3200" dirty="0">
              <a:solidFill>
                <a:schemeClr val="bg1"/>
              </a:solidFill>
            </a:endParaRPr>
          </a:p>
          <a:p>
            <a:pPr marL="342900" indent="-342900">
              <a:buFont typeface="Arial" panose="020B0604020202020204" pitchFamily="34" charset="0"/>
              <a:buChar char="•"/>
            </a:pPr>
            <a:r>
              <a:rPr lang="en-US" sz="3200" dirty="0">
                <a:solidFill>
                  <a:schemeClr val="bg1"/>
                </a:solidFill>
              </a:rPr>
              <a:t>Potently inhibits inflammatory cytokine production </a:t>
            </a:r>
          </a:p>
          <a:p>
            <a:pPr marL="800100" lvl="1" indent="-342900">
              <a:buFont typeface="Arial" panose="020B0604020202020204" pitchFamily="34" charset="0"/>
              <a:buChar char="•"/>
            </a:pPr>
            <a:r>
              <a:rPr lang="en-US" sz="2400" dirty="0">
                <a:solidFill>
                  <a:schemeClr val="bg1"/>
                </a:solidFill>
              </a:rPr>
              <a:t>Suppresses transcription factor NF</a:t>
            </a:r>
            <a:r>
              <a:rPr lang="el-GR" sz="2400" i="1" dirty="0">
                <a:solidFill>
                  <a:schemeClr val="bg1"/>
                </a:solidFill>
              </a:rPr>
              <a:t>κ</a:t>
            </a:r>
            <a:r>
              <a:rPr lang="en-US" sz="2400" dirty="0">
                <a:solidFill>
                  <a:schemeClr val="bg1"/>
                </a:solidFill>
              </a:rPr>
              <a:t>B </a:t>
            </a:r>
          </a:p>
          <a:p>
            <a:pPr>
              <a:lnSpc>
                <a:spcPct val="90000"/>
              </a:lnSpc>
              <a:spcBef>
                <a:spcPts val="1000"/>
              </a:spcBef>
            </a:pPr>
            <a:endParaRPr lang="en-US" sz="2000" kern="1200" dirty="0">
              <a:solidFill>
                <a:schemeClr val="bg1"/>
              </a:solidFill>
              <a:latin typeface="+mn-lt"/>
              <a:ea typeface="+mn-ea"/>
              <a:cs typeface="+mn-cs"/>
            </a:endParaRPr>
          </a:p>
          <a:p>
            <a:pPr algn="ctr">
              <a:lnSpc>
                <a:spcPct val="90000"/>
              </a:lnSpc>
              <a:spcBef>
                <a:spcPts val="1000"/>
              </a:spcBef>
            </a:pPr>
            <a:endParaRPr lang="en-US" sz="2400" dirty="0">
              <a:solidFill>
                <a:schemeClr val="bg1"/>
              </a:solidFill>
            </a:endParaRPr>
          </a:p>
          <a:p>
            <a:pPr algn="ctr">
              <a:lnSpc>
                <a:spcPct val="90000"/>
              </a:lnSpc>
              <a:spcBef>
                <a:spcPts val="1000"/>
              </a:spcBef>
            </a:pPr>
            <a:endParaRPr lang="en-US" sz="2400" kern="1200" dirty="0">
              <a:solidFill>
                <a:schemeClr val="bg1"/>
              </a:solidFill>
              <a:latin typeface="+mn-lt"/>
              <a:ea typeface="+mn-ea"/>
              <a:cs typeface="+mn-cs"/>
            </a:endParaRPr>
          </a:p>
          <a:p>
            <a:pPr algn="ctr">
              <a:lnSpc>
                <a:spcPct val="90000"/>
              </a:lnSpc>
              <a:spcBef>
                <a:spcPts val="1000"/>
              </a:spcBef>
            </a:pPr>
            <a:r>
              <a:rPr lang="en-US" sz="2400" kern="1200" dirty="0">
                <a:solidFill>
                  <a:schemeClr val="bg1"/>
                </a:solidFill>
                <a:latin typeface="+mn-lt"/>
                <a:ea typeface="+mn-ea"/>
                <a:cs typeface="+mn-cs"/>
              </a:rPr>
              <a:t> </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170" name="Picture 2" descr="Glucocorticoid resistance syndrome: a diagnostic and therapeutic approach -  ScienceDirect">
            <a:extLst>
              <a:ext uri="{FF2B5EF4-FFF2-40B4-BE49-F238E27FC236}">
                <a16:creationId xmlns:a16="http://schemas.microsoft.com/office/drawing/2014/main" id="{E10C4FCB-8960-5646-9131-9DE63DA4E2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909"/>
          <a:stretch/>
        </p:blipFill>
        <p:spPr bwMode="auto">
          <a:xfrm>
            <a:off x="4843587" y="528663"/>
            <a:ext cx="4599500" cy="580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6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50A3B-801C-3D49-A4CB-3A81C2F7D9B8}"/>
              </a:ext>
            </a:extLst>
          </p:cNvPr>
          <p:cNvSpPr>
            <a:spLocks noGrp="1"/>
          </p:cNvSpPr>
          <p:nvPr>
            <p:ph type="title"/>
          </p:nvPr>
        </p:nvSpPr>
        <p:spPr>
          <a:xfrm>
            <a:off x="336884" y="359889"/>
            <a:ext cx="4332307" cy="1224642"/>
          </a:xfrm>
        </p:spPr>
        <p:txBody>
          <a:bodyPr vert="horz" lIns="91440" tIns="45720" rIns="91440" bIns="45720" rtlCol="0" anchor="b">
            <a:normAutofit fontScale="90000"/>
          </a:bodyPr>
          <a:lstStyle/>
          <a:p>
            <a:pPr algn="ctr"/>
            <a:r>
              <a:rPr lang="en-US" u="sng" kern="1200" dirty="0">
                <a:solidFill>
                  <a:srgbClr val="FFFFFF"/>
                </a:solidFill>
                <a:latin typeface="+mj-lt"/>
                <a:ea typeface="+mj-ea"/>
                <a:cs typeface="+mj-cs"/>
              </a:rPr>
              <a:t>Glucocorticoid Resistance</a:t>
            </a:r>
          </a:p>
        </p:txBody>
      </p:sp>
      <p:sp>
        <p:nvSpPr>
          <p:cNvPr id="4" name="TextBox 3">
            <a:extLst>
              <a:ext uri="{FF2B5EF4-FFF2-40B4-BE49-F238E27FC236}">
                <a16:creationId xmlns:a16="http://schemas.microsoft.com/office/drawing/2014/main" id="{43DA0D00-5C7B-4F4E-B101-75D88509248D}"/>
              </a:ext>
            </a:extLst>
          </p:cNvPr>
          <p:cNvSpPr txBox="1"/>
          <p:nvPr/>
        </p:nvSpPr>
        <p:spPr>
          <a:xfrm>
            <a:off x="336884" y="1623243"/>
            <a:ext cx="4332307" cy="4072855"/>
          </a:xfrm>
          <a:prstGeom prst="rect">
            <a:avLst/>
          </a:prstGeom>
        </p:spPr>
        <p:txBody>
          <a:bodyPr vert="horz" lIns="91440" tIns="45720" rIns="91440" bIns="45720" rtlCol="0">
            <a:noAutofit/>
          </a:bodyPr>
          <a:lstStyle/>
          <a:p>
            <a:pPr>
              <a:lnSpc>
                <a:spcPct val="90000"/>
              </a:lnSpc>
              <a:spcBef>
                <a:spcPts val="1000"/>
              </a:spcBef>
            </a:pPr>
            <a:r>
              <a:rPr lang="en-US" sz="3200" dirty="0">
                <a:solidFill>
                  <a:schemeClr val="bg1"/>
                </a:solidFill>
              </a:rPr>
              <a:t>Chronic stress exposure</a:t>
            </a:r>
            <a:endParaRPr lang="en-US" sz="3200" kern="1200" dirty="0">
              <a:solidFill>
                <a:schemeClr val="bg1"/>
              </a:solidFill>
              <a:latin typeface="+mn-lt"/>
              <a:ea typeface="+mn-ea"/>
              <a:cs typeface="+mn-cs"/>
            </a:endParaRPr>
          </a:p>
          <a:p>
            <a:pPr marL="401638" lvl="1" indent="-223838">
              <a:lnSpc>
                <a:spcPct val="90000"/>
              </a:lnSpc>
              <a:spcBef>
                <a:spcPts val="1000"/>
              </a:spcBef>
              <a:buFont typeface="Arial" panose="020B0604020202020204" pitchFamily="34" charset="0"/>
              <a:buChar char="•"/>
            </a:pPr>
            <a:r>
              <a:rPr lang="en-US" sz="2800" dirty="0">
                <a:solidFill>
                  <a:schemeClr val="bg1"/>
                </a:solidFill>
              </a:rPr>
              <a:t>↓</a:t>
            </a:r>
            <a:r>
              <a:rPr lang="en-US" sz="2800" kern="1200" dirty="0">
                <a:solidFill>
                  <a:schemeClr val="bg1"/>
                </a:solidFill>
                <a:latin typeface="+mn-lt"/>
                <a:ea typeface="+mn-ea"/>
                <a:cs typeface="+mn-cs"/>
              </a:rPr>
              <a:t>GR expression/function</a:t>
            </a:r>
          </a:p>
          <a:p>
            <a:pPr>
              <a:lnSpc>
                <a:spcPct val="90000"/>
              </a:lnSpc>
              <a:spcBef>
                <a:spcPts val="1000"/>
              </a:spcBef>
            </a:pPr>
            <a:endParaRPr lang="en-US" sz="3200" kern="1200" dirty="0">
              <a:solidFill>
                <a:schemeClr val="bg1"/>
              </a:solidFill>
              <a:latin typeface="+mn-lt"/>
              <a:ea typeface="+mn-ea"/>
              <a:cs typeface="+mn-cs"/>
            </a:endParaRPr>
          </a:p>
          <a:p>
            <a:pPr algn="ctr">
              <a:lnSpc>
                <a:spcPct val="90000"/>
              </a:lnSpc>
              <a:spcBef>
                <a:spcPts val="1000"/>
              </a:spcBef>
            </a:pPr>
            <a:endParaRPr lang="en-US" sz="3200" dirty="0">
              <a:solidFill>
                <a:schemeClr val="bg1"/>
              </a:solidFill>
            </a:endParaRPr>
          </a:p>
          <a:p>
            <a:pPr algn="ctr">
              <a:lnSpc>
                <a:spcPct val="90000"/>
              </a:lnSpc>
              <a:spcBef>
                <a:spcPts val="1000"/>
              </a:spcBef>
            </a:pPr>
            <a:endParaRPr lang="en-US" sz="3200" kern="1200" dirty="0">
              <a:solidFill>
                <a:schemeClr val="bg1"/>
              </a:solidFill>
              <a:latin typeface="+mn-lt"/>
              <a:ea typeface="+mn-ea"/>
              <a:cs typeface="+mn-cs"/>
            </a:endParaRPr>
          </a:p>
          <a:p>
            <a:pPr algn="ctr">
              <a:lnSpc>
                <a:spcPct val="90000"/>
              </a:lnSpc>
              <a:spcBef>
                <a:spcPts val="1000"/>
              </a:spcBef>
            </a:pPr>
            <a:r>
              <a:rPr lang="en-US" sz="3200" dirty="0">
                <a:solidFill>
                  <a:schemeClr val="bg1"/>
                </a:solidFill>
              </a:rPr>
              <a:t>Failure to downregulate pro-inflammatory cytokines like TNF-</a:t>
            </a:r>
            <a:r>
              <a:rPr lang="el-GR" sz="3200" dirty="0">
                <a:solidFill>
                  <a:schemeClr val="bg1"/>
                </a:solidFill>
              </a:rPr>
              <a:t>α, </a:t>
            </a:r>
            <a:r>
              <a:rPr lang="en-US" sz="3200" dirty="0">
                <a:solidFill>
                  <a:schemeClr val="bg1"/>
                </a:solidFill>
              </a:rPr>
              <a:t>IL-1</a:t>
            </a:r>
            <a:r>
              <a:rPr lang="el-GR" sz="3200" dirty="0">
                <a:solidFill>
                  <a:schemeClr val="bg1"/>
                </a:solidFill>
              </a:rPr>
              <a:t>β, </a:t>
            </a:r>
            <a:r>
              <a:rPr lang="en-US" sz="3200" dirty="0">
                <a:solidFill>
                  <a:schemeClr val="bg1"/>
                </a:solidFill>
              </a:rPr>
              <a:t>and IL-6 </a:t>
            </a:r>
          </a:p>
          <a:p>
            <a:pPr algn="ctr">
              <a:lnSpc>
                <a:spcPct val="90000"/>
              </a:lnSpc>
              <a:spcBef>
                <a:spcPts val="1000"/>
              </a:spcBef>
            </a:pPr>
            <a:r>
              <a:rPr lang="en-US" sz="3200" kern="1200" dirty="0">
                <a:solidFill>
                  <a:schemeClr val="bg1"/>
                </a:solidFill>
                <a:latin typeface="+mn-lt"/>
                <a:ea typeface="+mn-ea"/>
                <a:cs typeface="+mn-cs"/>
              </a:rPr>
              <a:t> </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170" name="Picture 2" descr="Glucocorticoid resistance syndrome: a diagnostic and therapeutic approach -  ScienceDirect">
            <a:extLst>
              <a:ext uri="{FF2B5EF4-FFF2-40B4-BE49-F238E27FC236}">
                <a16:creationId xmlns:a16="http://schemas.microsoft.com/office/drawing/2014/main" id="{E10C4FCB-8960-5646-9131-9DE63DA4E2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909"/>
          <a:stretch/>
        </p:blipFill>
        <p:spPr bwMode="auto">
          <a:xfrm>
            <a:off x="4783491" y="697149"/>
            <a:ext cx="4332307" cy="5463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lucocorticoid resistance syndrome: a diagnostic and therapeutic approach -  ScienceDirect">
            <a:extLst>
              <a:ext uri="{FF2B5EF4-FFF2-40B4-BE49-F238E27FC236}">
                <a16:creationId xmlns:a16="http://schemas.microsoft.com/office/drawing/2014/main" id="{55882176-7260-AE49-8E8D-696AAB1E52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948"/>
          <a:stretch/>
        </p:blipFill>
        <p:spPr bwMode="auto">
          <a:xfrm>
            <a:off x="9045803" y="697149"/>
            <a:ext cx="3039298" cy="54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5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902-075A-E64F-BD04-56A796810900}"/>
              </a:ext>
            </a:extLst>
          </p:cNvPr>
          <p:cNvSpPr>
            <a:spLocks noGrp="1"/>
          </p:cNvSpPr>
          <p:nvPr>
            <p:ph type="title"/>
          </p:nvPr>
        </p:nvSpPr>
        <p:spPr>
          <a:xfrm>
            <a:off x="838200" y="-336736"/>
            <a:ext cx="10515600" cy="1325563"/>
          </a:xfrm>
        </p:spPr>
        <p:txBody>
          <a:bodyPr/>
          <a:lstStyle/>
          <a:p>
            <a:pPr algn="ctr"/>
            <a:r>
              <a:rPr lang="en-US" b="1" u="sng" dirty="0"/>
              <a:t>Stress-Related Mood Disorders</a:t>
            </a:r>
          </a:p>
        </p:txBody>
      </p:sp>
      <p:sp>
        <p:nvSpPr>
          <p:cNvPr id="3" name="Content Placeholder 2">
            <a:extLst>
              <a:ext uri="{FF2B5EF4-FFF2-40B4-BE49-F238E27FC236}">
                <a16:creationId xmlns:a16="http://schemas.microsoft.com/office/drawing/2014/main" id="{66BA4C7F-EEF7-1343-8AA7-765B8FAA7639}"/>
              </a:ext>
            </a:extLst>
          </p:cNvPr>
          <p:cNvSpPr>
            <a:spLocks noGrp="1"/>
          </p:cNvSpPr>
          <p:nvPr>
            <p:ph idx="1"/>
          </p:nvPr>
        </p:nvSpPr>
        <p:spPr>
          <a:xfrm>
            <a:off x="0" y="309717"/>
            <a:ext cx="12192000" cy="6548284"/>
          </a:xfrm>
        </p:spPr>
        <p:txBody>
          <a:bodyPr>
            <a:normAutofit fontScale="85000" lnSpcReduction="20000"/>
          </a:bodyPr>
          <a:lstStyle/>
          <a:p>
            <a:pPr marL="0" indent="0">
              <a:buNone/>
            </a:pPr>
            <a:endParaRPr lang="en-US" dirty="0"/>
          </a:p>
          <a:p>
            <a:r>
              <a:rPr lang="en-US" sz="3500" dirty="0"/>
              <a:t>Chronic / repeated / uncontrollable stress exposure </a:t>
            </a:r>
          </a:p>
          <a:p>
            <a:pPr marL="457200" lvl="1" indent="0">
              <a:buNone/>
            </a:pPr>
            <a:r>
              <a:rPr lang="en-US" sz="3100" dirty="0"/>
              <a:t>(ex. prolonged conflict or low socioeconomic status)</a:t>
            </a:r>
          </a:p>
          <a:p>
            <a:pPr marL="914400" lvl="2" indent="0">
              <a:buNone/>
            </a:pPr>
            <a:r>
              <a:rPr lang="en-US" sz="3500" dirty="0"/>
              <a:t>↑ Risk to develop anxious / depressive mood disorder</a:t>
            </a:r>
          </a:p>
          <a:p>
            <a:pPr marL="914400" lvl="2" indent="0">
              <a:buNone/>
            </a:pPr>
            <a:r>
              <a:rPr lang="en-US" sz="3500" dirty="0"/>
              <a:t>↑ Symptoms if disorder already present </a:t>
            </a:r>
          </a:p>
          <a:p>
            <a:pPr marL="914400" lvl="2" indent="0">
              <a:buNone/>
            </a:pPr>
            <a:r>
              <a:rPr lang="en-US" sz="3500" dirty="0"/>
              <a:t>Susceptible &amp; resilient individuals</a:t>
            </a:r>
          </a:p>
          <a:p>
            <a:pPr lvl="2"/>
            <a:endParaRPr lang="en-US" sz="2800" dirty="0"/>
          </a:p>
          <a:p>
            <a:pPr marL="914400" lvl="2" indent="0">
              <a:buNone/>
            </a:pPr>
            <a:endParaRPr lang="en-US" dirty="0"/>
          </a:p>
          <a:p>
            <a:pPr lvl="3"/>
            <a:endParaRPr lang="en-US" dirty="0"/>
          </a:p>
          <a:p>
            <a:pPr marL="1371600" lvl="3" indent="0">
              <a:buNone/>
            </a:pPr>
            <a:endParaRPr lang="en-US" dirty="0"/>
          </a:p>
          <a:p>
            <a:pPr marL="1371600" lvl="3" indent="0">
              <a:buNone/>
            </a:pPr>
            <a:endParaRPr lang="en-US" dirty="0"/>
          </a:p>
          <a:p>
            <a:pPr marL="1371600" lvl="3" indent="0">
              <a:buNone/>
            </a:pPr>
            <a:endParaRPr lang="en-US" dirty="0"/>
          </a:p>
          <a:p>
            <a:pPr marL="1371600" lvl="3" indent="0">
              <a:buNone/>
            </a:pPr>
            <a:endParaRPr lang="en-US" dirty="0"/>
          </a:p>
          <a:p>
            <a:pPr lvl="3"/>
            <a:endParaRPr lang="en-US" dirty="0"/>
          </a:p>
          <a:p>
            <a:pPr lvl="3"/>
            <a:endParaRPr lang="en-US" dirty="0"/>
          </a:p>
          <a:p>
            <a:pPr lvl="3"/>
            <a:endParaRPr lang="en-US" dirty="0"/>
          </a:p>
          <a:p>
            <a:pPr lvl="3"/>
            <a:endParaRPr lang="en-US" dirty="0"/>
          </a:p>
          <a:p>
            <a:pPr lvl="3"/>
            <a:endParaRPr lang="en-US" sz="2800" dirty="0"/>
          </a:p>
          <a:p>
            <a:pPr lvl="3"/>
            <a:endParaRPr lang="en-US" sz="2800" dirty="0"/>
          </a:p>
          <a:p>
            <a:pPr lvl="1"/>
            <a:r>
              <a:rPr lang="en-US" sz="3500" dirty="0"/>
              <a:t>Prevalence of depression symptoms ~3 times greater U.S. adults compared to before coronavirus </a:t>
            </a:r>
            <a:r>
              <a:rPr lang="en-US" dirty="0"/>
              <a:t>(</a:t>
            </a:r>
            <a:r>
              <a:rPr lang="en-US" dirty="0" err="1"/>
              <a:t>Ettman</a:t>
            </a:r>
            <a:r>
              <a:rPr lang="en-US" dirty="0"/>
              <a:t> et al. 2020)</a:t>
            </a:r>
            <a:endParaRPr lang="en-US" sz="3500" dirty="0"/>
          </a:p>
        </p:txBody>
      </p:sp>
      <p:pic>
        <p:nvPicPr>
          <p:cNvPr id="11266" name="Picture 2" descr="UH-OH: Trump is So SCARED He's Slashed His Twitter Output">
            <a:extLst>
              <a:ext uri="{FF2B5EF4-FFF2-40B4-BE49-F238E27FC236}">
                <a16:creationId xmlns:a16="http://schemas.microsoft.com/office/drawing/2014/main" id="{10321CA1-8039-CC45-A2EC-038CEAB0B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724172"/>
            <a:ext cx="4195548" cy="2802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art, line chart&#10;&#10;Description automatically generated">
            <a:extLst>
              <a:ext uri="{FF2B5EF4-FFF2-40B4-BE49-F238E27FC236}">
                <a16:creationId xmlns:a16="http://schemas.microsoft.com/office/drawing/2014/main" id="{50E9DC3A-EDA7-7C4D-892F-355F5DC971F6}"/>
              </a:ext>
            </a:extLst>
          </p:cNvPr>
          <p:cNvPicPr>
            <a:picLocks noChangeAspect="1"/>
          </p:cNvPicPr>
          <p:nvPr/>
        </p:nvPicPr>
        <p:blipFill>
          <a:blip r:embed="rId4"/>
          <a:stretch>
            <a:fillRect/>
          </a:stretch>
        </p:blipFill>
        <p:spPr>
          <a:xfrm>
            <a:off x="5670814" y="2515163"/>
            <a:ext cx="5988449" cy="3247655"/>
          </a:xfrm>
          <a:prstGeom prst="rect">
            <a:avLst/>
          </a:prstGeom>
        </p:spPr>
      </p:pic>
    </p:spTree>
    <p:extLst>
      <p:ext uri="{BB962C8B-B14F-4D97-AF65-F5344CB8AC3E}">
        <p14:creationId xmlns:p14="http://schemas.microsoft.com/office/powerpoint/2010/main" val="13735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5122" name="Picture 2" descr="Described image">
            <a:extLst>
              <a:ext uri="{FF2B5EF4-FFF2-40B4-BE49-F238E27FC236}">
                <a16:creationId xmlns:a16="http://schemas.microsoft.com/office/drawing/2014/main" id="{6842134C-2810-0342-B8CE-C2715EF0E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820" y="0"/>
            <a:ext cx="55587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2F4BCF-6D8D-124C-8BEF-DB9BDEBB20B5}"/>
              </a:ext>
            </a:extLst>
          </p:cNvPr>
          <p:cNvSpPr txBox="1"/>
          <p:nvPr/>
        </p:nvSpPr>
        <p:spPr>
          <a:xfrm>
            <a:off x="-62751" y="1724723"/>
            <a:ext cx="6944572" cy="4955203"/>
          </a:xfrm>
          <a:prstGeom prst="rect">
            <a:avLst/>
          </a:prstGeom>
          <a:noFill/>
        </p:spPr>
        <p:txBody>
          <a:bodyPr wrap="square" rtlCol="0">
            <a:spAutoFit/>
          </a:bodyPr>
          <a:lstStyle/>
          <a:p>
            <a:pPr marL="914400" lvl="1" indent="-457200">
              <a:buFont typeface="Arial" panose="020B0604020202020204" pitchFamily="34" charset="0"/>
              <a:buChar char="•"/>
            </a:pPr>
            <a:endParaRPr lang="en-US" sz="3600" dirty="0"/>
          </a:p>
          <a:p>
            <a:r>
              <a:rPr lang="en-US" sz="3600" dirty="0"/>
              <a:t>Act at GRs in PFC </a:t>
            </a:r>
            <a:r>
              <a:rPr lang="en-US" sz="3600" dirty="0">
                <a:sym typeface="Wingdings" pitchFamily="2" charset="2"/>
              </a:rPr>
              <a:t>to </a:t>
            </a:r>
            <a:r>
              <a:rPr lang="en-US" sz="3600" dirty="0"/>
              <a:t>inhibit HPA axis activity</a:t>
            </a:r>
          </a:p>
          <a:p>
            <a:pPr marL="517525" lvl="1" indent="-231775">
              <a:buFont typeface="Arial" panose="020B0604020202020204" pitchFamily="34" charset="0"/>
              <a:buChar char="•"/>
            </a:pPr>
            <a:r>
              <a:rPr lang="en-US" sz="3600" dirty="0"/>
              <a:t>Prolonged glucocorticoid exposure</a:t>
            </a:r>
          </a:p>
          <a:p>
            <a:pPr marL="974725" lvl="2" indent="-231775">
              <a:buFont typeface="Arial" panose="020B0604020202020204" pitchFamily="34" charset="0"/>
              <a:buChar char="•"/>
            </a:pPr>
            <a:r>
              <a:rPr lang="en-US" sz="3600" dirty="0"/>
              <a:t>GR resistance </a:t>
            </a:r>
            <a:endParaRPr lang="en-US" sz="3600" dirty="0">
              <a:sym typeface="Wingdings" pitchFamily="2" charset="2"/>
            </a:endParaRPr>
          </a:p>
          <a:p>
            <a:pPr marL="1431925" lvl="3" indent="-231775">
              <a:buFont typeface="Arial" panose="020B0604020202020204" pitchFamily="34" charset="0"/>
              <a:buChar char="•"/>
            </a:pPr>
            <a:r>
              <a:rPr lang="en-US" sz="3600" dirty="0">
                <a:sym typeface="Wingdings" pitchFamily="2" charset="2"/>
              </a:rPr>
              <a:t> HPA axis disinhibition</a:t>
            </a:r>
            <a:endParaRPr lang="en-US" sz="3600" dirty="0"/>
          </a:p>
          <a:p>
            <a:pPr marL="457200" indent="-457200">
              <a:buFont typeface="Arial" panose="020B0604020202020204" pitchFamily="34" charset="0"/>
              <a:buChar char="•"/>
            </a:pPr>
            <a:endParaRPr lang="en-US" sz="3200" dirty="0"/>
          </a:p>
          <a:p>
            <a:r>
              <a:rPr lang="en-US" sz="3200" dirty="0"/>
              <a:t>		</a:t>
            </a:r>
          </a:p>
        </p:txBody>
      </p:sp>
      <p:sp>
        <p:nvSpPr>
          <p:cNvPr id="5" name="TextBox 4">
            <a:extLst>
              <a:ext uri="{FF2B5EF4-FFF2-40B4-BE49-F238E27FC236}">
                <a16:creationId xmlns:a16="http://schemas.microsoft.com/office/drawing/2014/main" id="{B2387273-0C93-D941-9919-E92FA1B17799}"/>
              </a:ext>
            </a:extLst>
          </p:cNvPr>
          <p:cNvSpPr txBox="1"/>
          <p:nvPr/>
        </p:nvSpPr>
        <p:spPr>
          <a:xfrm>
            <a:off x="145769" y="0"/>
            <a:ext cx="6459525" cy="646331"/>
          </a:xfrm>
          <a:prstGeom prst="rect">
            <a:avLst/>
          </a:prstGeom>
          <a:noFill/>
        </p:spPr>
        <p:txBody>
          <a:bodyPr wrap="none" rtlCol="0">
            <a:spAutoFit/>
          </a:bodyPr>
          <a:lstStyle/>
          <a:p>
            <a:pPr algn="ctr"/>
            <a:r>
              <a:rPr lang="en-US" sz="3600" b="1" u="sng" dirty="0"/>
              <a:t>Glucocorticoid Resistance in PFC </a:t>
            </a:r>
          </a:p>
        </p:txBody>
      </p:sp>
    </p:spTree>
    <p:extLst>
      <p:ext uri="{BB962C8B-B14F-4D97-AF65-F5344CB8AC3E}">
        <p14:creationId xmlns:p14="http://schemas.microsoft.com/office/powerpoint/2010/main" val="2840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solidFill>
          <a:srgbClr val="0BAB4F">
            <a:alpha val="50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E086F-66AA-C846-9BA6-F795BB42EFB3}"/>
              </a:ext>
            </a:extLst>
          </p:cNvPr>
          <p:cNvSpPr>
            <a:spLocks noGrp="1"/>
          </p:cNvSpPr>
          <p:nvPr>
            <p:ph idx="1"/>
          </p:nvPr>
        </p:nvSpPr>
        <p:spPr>
          <a:xfrm>
            <a:off x="7132950" y="1545431"/>
            <a:ext cx="5257800" cy="4351338"/>
          </a:xfrm>
        </p:spPr>
        <p:txBody>
          <a:bodyPr>
            <a:normAutofit/>
          </a:bodyPr>
          <a:lstStyle/>
          <a:p>
            <a:r>
              <a:rPr lang="en-US" sz="3600" dirty="0"/>
              <a:t>Resilient animals</a:t>
            </a:r>
          </a:p>
          <a:p>
            <a:pPr marL="457200" lvl="1" indent="0">
              <a:buNone/>
            </a:pPr>
            <a:r>
              <a:rPr lang="en-US" sz="3200" dirty="0"/>
              <a:t>↑ GR in mPFC (IL + PrL)</a:t>
            </a:r>
          </a:p>
        </p:txBody>
      </p:sp>
      <p:pic>
        <p:nvPicPr>
          <p:cNvPr id="4" name="Picture 2" descr="Fig. 4">
            <a:extLst>
              <a:ext uri="{FF2B5EF4-FFF2-40B4-BE49-F238E27FC236}">
                <a16:creationId xmlns:a16="http://schemas.microsoft.com/office/drawing/2014/main" id="{7053598E-CA5C-644F-90FD-834FF0989C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99" t="-100" r="48415" b="75366"/>
          <a:stretch/>
        </p:blipFill>
        <p:spPr bwMode="auto">
          <a:xfrm>
            <a:off x="9315" y="584201"/>
            <a:ext cx="7132950" cy="6273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71D4A3-70B0-724F-9BC8-43BCFD62E926}"/>
              </a:ext>
            </a:extLst>
          </p:cNvPr>
          <p:cNvSpPr txBox="1"/>
          <p:nvPr/>
        </p:nvSpPr>
        <p:spPr>
          <a:xfrm>
            <a:off x="3575790" y="-123686"/>
            <a:ext cx="5141216" cy="707886"/>
          </a:xfrm>
          <a:prstGeom prst="rect">
            <a:avLst/>
          </a:prstGeom>
          <a:noFill/>
        </p:spPr>
        <p:txBody>
          <a:bodyPr wrap="none" rtlCol="0">
            <a:spAutoFit/>
          </a:bodyPr>
          <a:lstStyle/>
          <a:p>
            <a:r>
              <a:rPr lang="en-US" sz="4000" b="1" u="sng" dirty="0"/>
              <a:t>GR expression in mPFC </a:t>
            </a:r>
          </a:p>
        </p:txBody>
      </p:sp>
    </p:spTree>
    <p:extLst>
      <p:ext uri="{BB962C8B-B14F-4D97-AF65-F5344CB8AC3E}">
        <p14:creationId xmlns:p14="http://schemas.microsoft.com/office/powerpoint/2010/main" val="18139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 4">
            <a:extLst>
              <a:ext uri="{FF2B5EF4-FFF2-40B4-BE49-F238E27FC236}">
                <a16:creationId xmlns:a16="http://schemas.microsoft.com/office/drawing/2014/main" id="{7B74518C-32AA-E344-B901-7B3ACF0587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83" t="27907" r="48576" b="48561"/>
          <a:stretch/>
        </p:blipFill>
        <p:spPr bwMode="auto">
          <a:xfrm>
            <a:off x="-1" y="0"/>
            <a:ext cx="630352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BF0445-867B-FF45-B0C7-64107E7CC6AC}"/>
              </a:ext>
            </a:extLst>
          </p:cNvPr>
          <p:cNvSpPr txBox="1"/>
          <p:nvPr/>
        </p:nvSpPr>
        <p:spPr>
          <a:xfrm>
            <a:off x="6303522" y="990600"/>
            <a:ext cx="6096000" cy="1569660"/>
          </a:xfrm>
          <a:prstGeom prst="rect">
            <a:avLst/>
          </a:prstGeom>
          <a:noFill/>
        </p:spPr>
        <p:txBody>
          <a:bodyPr wrap="square" rtlCol="0">
            <a:spAutoFit/>
          </a:bodyPr>
          <a:lstStyle/>
          <a:p>
            <a:r>
              <a:rPr lang="en-US" sz="3200" dirty="0"/>
              <a:t>Knockdown of GR in mPFC</a:t>
            </a:r>
          </a:p>
          <a:p>
            <a:r>
              <a:rPr lang="en-US" sz="3200" dirty="0"/>
              <a:t>	↓ S1PR3 expression in mPFC         				    (IL + PrL)</a:t>
            </a:r>
          </a:p>
        </p:txBody>
      </p:sp>
      <p:pic>
        <p:nvPicPr>
          <p:cNvPr id="7" name="Picture 2" descr="Fig. 4">
            <a:extLst>
              <a:ext uri="{FF2B5EF4-FFF2-40B4-BE49-F238E27FC236}">
                <a16:creationId xmlns:a16="http://schemas.microsoft.com/office/drawing/2014/main" id="{19D68DA2-7613-F541-A0F4-6D355ED53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7" t="3248" r="-136" b="76324"/>
          <a:stretch/>
        </p:blipFill>
        <p:spPr bwMode="auto">
          <a:xfrm>
            <a:off x="84667" y="622300"/>
            <a:ext cx="12107333" cy="56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1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5997-D937-6B48-B712-404082BBFFE9}"/>
              </a:ext>
            </a:extLst>
          </p:cNvPr>
          <p:cNvSpPr>
            <a:spLocks noGrp="1"/>
          </p:cNvSpPr>
          <p:nvPr>
            <p:ph type="title"/>
          </p:nvPr>
        </p:nvSpPr>
        <p:spPr>
          <a:xfrm>
            <a:off x="838200" y="-118378"/>
            <a:ext cx="10515600" cy="1325563"/>
          </a:xfrm>
        </p:spPr>
        <p:txBody>
          <a:bodyPr/>
          <a:lstStyle/>
          <a:p>
            <a:pPr algn="ctr"/>
            <a:r>
              <a:rPr lang="en-US" b="1" dirty="0"/>
              <a:t>Knockdown of GR in PrL and IL individually?</a:t>
            </a:r>
          </a:p>
        </p:txBody>
      </p:sp>
      <p:pic>
        <p:nvPicPr>
          <p:cNvPr id="5" name="Picture 2" descr="Fig. 2">
            <a:extLst>
              <a:ext uri="{FF2B5EF4-FFF2-40B4-BE49-F238E27FC236}">
                <a16:creationId xmlns:a16="http://schemas.microsoft.com/office/drawing/2014/main" id="{EF58B809-06E1-CF4B-A821-2AEC90A6B1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462" r="86008" b="87119"/>
          <a:stretch/>
        </p:blipFill>
        <p:spPr bwMode="auto">
          <a:xfrm>
            <a:off x="0" y="2649994"/>
            <a:ext cx="2530274" cy="42080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ADD46C-83CF-A14B-88BC-66C1E54D06AF}"/>
              </a:ext>
            </a:extLst>
          </p:cNvPr>
          <p:cNvSpPr txBox="1"/>
          <p:nvPr/>
        </p:nvSpPr>
        <p:spPr>
          <a:xfrm>
            <a:off x="2573400" y="4254354"/>
            <a:ext cx="1031051" cy="1107996"/>
          </a:xfrm>
          <a:prstGeom prst="rect">
            <a:avLst/>
          </a:prstGeom>
          <a:noFill/>
        </p:spPr>
        <p:txBody>
          <a:bodyPr wrap="none" rtlCol="0">
            <a:spAutoFit/>
          </a:bodyPr>
          <a:lstStyle/>
          <a:p>
            <a:r>
              <a:rPr lang="en-US" sz="66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F15F5232-1DA5-AA45-9A03-000EBE8DC84A}"/>
              </a:ext>
            </a:extLst>
          </p:cNvPr>
          <p:cNvSpPr txBox="1"/>
          <p:nvPr/>
        </p:nvSpPr>
        <p:spPr>
          <a:xfrm>
            <a:off x="2628249" y="4973633"/>
            <a:ext cx="933076" cy="1077218"/>
          </a:xfrm>
          <a:prstGeom prst="rect">
            <a:avLst/>
          </a:prstGeom>
          <a:noFill/>
        </p:spPr>
        <p:txBody>
          <a:bodyPr wrap="none" rtlCol="0">
            <a:spAutoFit/>
          </a:bodyPr>
          <a:lstStyle/>
          <a:p>
            <a:pPr algn="ctr"/>
            <a:r>
              <a:rPr lang="en-US" sz="3200" dirty="0"/>
              <a:t>5-7 </a:t>
            </a:r>
          </a:p>
          <a:p>
            <a:pPr algn="ctr"/>
            <a:r>
              <a:rPr lang="en-US" sz="3200" dirty="0"/>
              <a:t>days</a:t>
            </a:r>
          </a:p>
        </p:txBody>
      </p:sp>
      <p:sp>
        <p:nvSpPr>
          <p:cNvPr id="9" name="TextBox 8">
            <a:extLst>
              <a:ext uri="{FF2B5EF4-FFF2-40B4-BE49-F238E27FC236}">
                <a16:creationId xmlns:a16="http://schemas.microsoft.com/office/drawing/2014/main" id="{5F2E8456-E42A-7340-BB1B-F868B76D9352}"/>
              </a:ext>
            </a:extLst>
          </p:cNvPr>
          <p:cNvSpPr txBox="1"/>
          <p:nvPr/>
        </p:nvSpPr>
        <p:spPr>
          <a:xfrm>
            <a:off x="3680603" y="2901477"/>
            <a:ext cx="5621419" cy="3539430"/>
          </a:xfrm>
          <a:prstGeom prst="rect">
            <a:avLst/>
          </a:prstGeom>
          <a:solidFill>
            <a:schemeClr val="bg2">
              <a:lumMod val="90000"/>
            </a:schemeClr>
          </a:solidFill>
        </p:spPr>
        <p:txBody>
          <a:bodyPr wrap="square" rtlCol="0">
            <a:spAutoFit/>
          </a:bodyPr>
          <a:lstStyle/>
          <a:p>
            <a:pPr algn="ctr"/>
            <a:r>
              <a:rPr lang="en-US" sz="3200" u="sng" dirty="0"/>
              <a:t>Chronic Variable Stress (CVS)</a:t>
            </a:r>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r>
              <a:rPr lang="en-US" sz="3200" dirty="0"/>
              <a:t> </a:t>
            </a:r>
          </a:p>
        </p:txBody>
      </p:sp>
      <p:sp>
        <p:nvSpPr>
          <p:cNvPr id="3" name="Content Placeholder 2">
            <a:extLst>
              <a:ext uri="{FF2B5EF4-FFF2-40B4-BE49-F238E27FC236}">
                <a16:creationId xmlns:a16="http://schemas.microsoft.com/office/drawing/2014/main" id="{5744DBDD-2F23-8540-9A71-E91A0D100523}"/>
              </a:ext>
            </a:extLst>
          </p:cNvPr>
          <p:cNvSpPr>
            <a:spLocks noGrp="1"/>
          </p:cNvSpPr>
          <p:nvPr>
            <p:ph idx="1"/>
          </p:nvPr>
        </p:nvSpPr>
        <p:spPr>
          <a:xfrm>
            <a:off x="3375851" y="3830142"/>
            <a:ext cx="5926171" cy="2589028"/>
          </a:xfrm>
        </p:spPr>
        <p:txBody>
          <a:bodyPr>
            <a:normAutofit lnSpcReduction="10000"/>
          </a:bodyPr>
          <a:lstStyle/>
          <a:p>
            <a:pPr marL="457200" lvl="1" indent="0">
              <a:buNone/>
            </a:pPr>
            <a:r>
              <a:rPr lang="en-US" sz="3200" dirty="0"/>
              <a:t>- 2 repeated, unpredictable, stressors (morning &amp; night)</a:t>
            </a:r>
          </a:p>
          <a:p>
            <a:pPr lvl="2"/>
            <a:r>
              <a:rPr lang="en-US" sz="2800" dirty="0"/>
              <a:t>Warm + cold swims</a:t>
            </a:r>
          </a:p>
          <a:p>
            <a:pPr lvl="2"/>
            <a:r>
              <a:rPr lang="en-US" sz="2800" dirty="0"/>
              <a:t>Cold room exposure</a:t>
            </a:r>
          </a:p>
          <a:p>
            <a:pPr lvl="2"/>
            <a:r>
              <a:rPr lang="en-US" sz="2800" dirty="0"/>
              <a:t>Shaker Stress</a:t>
            </a:r>
          </a:p>
          <a:p>
            <a:pPr lvl="2"/>
            <a:r>
              <a:rPr lang="en-US" sz="2800" dirty="0"/>
              <a:t>Hypoxia  </a:t>
            </a:r>
          </a:p>
          <a:p>
            <a:endParaRPr lang="en-US" sz="3200" dirty="0"/>
          </a:p>
        </p:txBody>
      </p:sp>
      <p:sp>
        <p:nvSpPr>
          <p:cNvPr id="10" name="Rectangle 9">
            <a:extLst>
              <a:ext uri="{FF2B5EF4-FFF2-40B4-BE49-F238E27FC236}">
                <a16:creationId xmlns:a16="http://schemas.microsoft.com/office/drawing/2014/main" id="{8E0ADE82-E56E-6944-9A32-47E3B179F3FB}"/>
              </a:ext>
            </a:extLst>
          </p:cNvPr>
          <p:cNvSpPr/>
          <p:nvPr/>
        </p:nvSpPr>
        <p:spPr>
          <a:xfrm>
            <a:off x="5197309" y="2334299"/>
            <a:ext cx="2283254" cy="707886"/>
          </a:xfrm>
          <a:prstGeom prst="rect">
            <a:avLst/>
          </a:prstGeom>
        </p:spPr>
        <p:txBody>
          <a:bodyPr wrap="none">
            <a:spAutoFit/>
          </a:bodyPr>
          <a:lstStyle/>
          <a:p>
            <a:pPr lvl="1" algn="ctr"/>
            <a:r>
              <a:rPr lang="en-US" sz="4000" b="1" dirty="0"/>
              <a:t>14</a:t>
            </a:r>
            <a:r>
              <a:rPr lang="en-US" sz="3600" b="1" dirty="0"/>
              <a:t> </a:t>
            </a:r>
            <a:r>
              <a:rPr lang="en-US" sz="4000" b="1" dirty="0"/>
              <a:t>Days</a:t>
            </a:r>
            <a:endParaRPr lang="en-US" sz="3600" b="1" dirty="0"/>
          </a:p>
        </p:txBody>
      </p:sp>
      <p:pic>
        <p:nvPicPr>
          <p:cNvPr id="11" name="Picture 2" descr="Fig. 2">
            <a:extLst>
              <a:ext uri="{FF2B5EF4-FFF2-40B4-BE49-F238E27FC236}">
                <a16:creationId xmlns:a16="http://schemas.microsoft.com/office/drawing/2014/main" id="{5580DB09-A897-5A4C-A3B9-F1812FA41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463" t="3943" r="29903" b="87858"/>
          <a:stretch/>
        </p:blipFill>
        <p:spPr bwMode="auto">
          <a:xfrm>
            <a:off x="9788402" y="3644713"/>
            <a:ext cx="2479798" cy="22185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18A67A3-8A63-E048-9386-0BC75B6B9B23}"/>
              </a:ext>
            </a:extLst>
          </p:cNvPr>
          <p:cNvSpPr txBox="1"/>
          <p:nvPr/>
        </p:nvSpPr>
        <p:spPr>
          <a:xfrm>
            <a:off x="9196676" y="4254354"/>
            <a:ext cx="1031051" cy="1107996"/>
          </a:xfrm>
          <a:prstGeom prst="rect">
            <a:avLst/>
          </a:prstGeom>
          <a:noFill/>
        </p:spPr>
        <p:txBody>
          <a:bodyPr wrap="none" rtlCol="0">
            <a:spAutoFit/>
          </a:bodyPr>
          <a:lstStyle/>
          <a:p>
            <a:r>
              <a:rPr lang="en-US" sz="66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DD0D735-7390-A449-940C-3877A75628BF}"/>
              </a:ext>
            </a:extLst>
          </p:cNvPr>
          <p:cNvSpPr txBox="1"/>
          <p:nvPr/>
        </p:nvSpPr>
        <p:spPr>
          <a:xfrm>
            <a:off x="319910" y="2309744"/>
            <a:ext cx="1890454" cy="584775"/>
          </a:xfrm>
          <a:prstGeom prst="rect">
            <a:avLst/>
          </a:prstGeom>
          <a:noFill/>
        </p:spPr>
        <p:txBody>
          <a:bodyPr wrap="none" rtlCol="0">
            <a:spAutoFit/>
          </a:bodyPr>
          <a:lstStyle/>
          <a:p>
            <a:r>
              <a:rPr lang="en-US" sz="3200" dirty="0"/>
              <a:t>shRNA-GR</a:t>
            </a:r>
          </a:p>
        </p:txBody>
      </p:sp>
    </p:spTree>
    <p:extLst>
      <p:ext uri="{BB962C8B-B14F-4D97-AF65-F5344CB8AC3E}">
        <p14:creationId xmlns:p14="http://schemas.microsoft.com/office/powerpoint/2010/main" val="9068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3" grpId="0" build="p"/>
      <p:bldP spid="10"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BAB4F">
            <a:alpha val="30000"/>
          </a:srgb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hart, bar chart&#10;&#10;Description automatically generated">
            <a:extLst>
              <a:ext uri="{FF2B5EF4-FFF2-40B4-BE49-F238E27FC236}">
                <a16:creationId xmlns:a16="http://schemas.microsoft.com/office/drawing/2014/main" id="{C131D5A1-001D-584B-B231-3849AE7F5F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139"/>
          <a:stretch/>
        </p:blipFill>
        <p:spPr bwMode="auto">
          <a:xfrm>
            <a:off x="6314932" y="1021322"/>
            <a:ext cx="5341996" cy="402048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hart, bar chart&#10;&#10;Description automatically generated">
            <a:extLst>
              <a:ext uri="{FF2B5EF4-FFF2-40B4-BE49-F238E27FC236}">
                <a16:creationId xmlns:a16="http://schemas.microsoft.com/office/drawing/2014/main" id="{89031BC5-BE74-9246-9CCC-7E606F05EE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139"/>
          <a:stretch/>
        </p:blipFill>
        <p:spPr bwMode="auto">
          <a:xfrm>
            <a:off x="535072" y="1188130"/>
            <a:ext cx="5342000" cy="4020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8944CC-48DA-894A-A789-CCC6347E9F61}"/>
              </a:ext>
            </a:extLst>
          </p:cNvPr>
          <p:cNvSpPr txBox="1"/>
          <p:nvPr/>
        </p:nvSpPr>
        <p:spPr>
          <a:xfrm>
            <a:off x="641180" y="5254670"/>
            <a:ext cx="4088107" cy="1077218"/>
          </a:xfrm>
          <a:prstGeom prst="rect">
            <a:avLst/>
          </a:prstGeom>
          <a:noFill/>
        </p:spPr>
        <p:txBody>
          <a:bodyPr wrap="none" rtlCol="0">
            <a:spAutoFit/>
          </a:bodyPr>
          <a:lstStyle/>
          <a:p>
            <a:r>
              <a:rPr lang="en-US" sz="3200" dirty="0"/>
              <a:t>↑ Immobility in FST</a:t>
            </a:r>
          </a:p>
          <a:p>
            <a:r>
              <a:rPr lang="en-US" sz="3200" dirty="0"/>
              <a:t>↓ Active periods in FST</a:t>
            </a:r>
          </a:p>
        </p:txBody>
      </p:sp>
      <p:sp>
        <p:nvSpPr>
          <p:cNvPr id="8" name="TextBox 7">
            <a:extLst>
              <a:ext uri="{FF2B5EF4-FFF2-40B4-BE49-F238E27FC236}">
                <a16:creationId xmlns:a16="http://schemas.microsoft.com/office/drawing/2014/main" id="{9BF2A7DB-C1F7-4D49-BD48-FE715AA34B3F}"/>
              </a:ext>
            </a:extLst>
          </p:cNvPr>
          <p:cNvSpPr txBox="1"/>
          <p:nvPr/>
        </p:nvSpPr>
        <p:spPr>
          <a:xfrm>
            <a:off x="1599799" y="463397"/>
            <a:ext cx="3212546" cy="584775"/>
          </a:xfrm>
          <a:prstGeom prst="rect">
            <a:avLst/>
          </a:prstGeom>
          <a:noFill/>
        </p:spPr>
        <p:txBody>
          <a:bodyPr wrap="none" rtlCol="0">
            <a:spAutoFit/>
          </a:bodyPr>
          <a:lstStyle/>
          <a:p>
            <a:r>
              <a:rPr lang="en-US" sz="3200" b="1" dirty="0"/>
              <a:t>Infralimbic Cortex</a:t>
            </a:r>
          </a:p>
        </p:txBody>
      </p:sp>
      <p:sp>
        <p:nvSpPr>
          <p:cNvPr id="13" name="TextBox 12">
            <a:extLst>
              <a:ext uri="{FF2B5EF4-FFF2-40B4-BE49-F238E27FC236}">
                <a16:creationId xmlns:a16="http://schemas.microsoft.com/office/drawing/2014/main" id="{ABA9A2F2-6426-FF4B-B010-AB7228661733}"/>
              </a:ext>
            </a:extLst>
          </p:cNvPr>
          <p:cNvSpPr txBox="1"/>
          <p:nvPr/>
        </p:nvSpPr>
        <p:spPr>
          <a:xfrm>
            <a:off x="7494172" y="436547"/>
            <a:ext cx="2983509" cy="584775"/>
          </a:xfrm>
          <a:prstGeom prst="rect">
            <a:avLst/>
          </a:prstGeom>
          <a:noFill/>
        </p:spPr>
        <p:txBody>
          <a:bodyPr wrap="none" rtlCol="0">
            <a:spAutoFit/>
          </a:bodyPr>
          <a:lstStyle/>
          <a:p>
            <a:r>
              <a:rPr lang="en-US" sz="3200" b="1" dirty="0"/>
              <a:t>Prelimbic Cortex</a:t>
            </a:r>
          </a:p>
        </p:txBody>
      </p:sp>
      <p:sp>
        <p:nvSpPr>
          <p:cNvPr id="9" name="Rectangle 8">
            <a:extLst>
              <a:ext uri="{FF2B5EF4-FFF2-40B4-BE49-F238E27FC236}">
                <a16:creationId xmlns:a16="http://schemas.microsoft.com/office/drawing/2014/main" id="{3519FB6B-8E8F-5447-9A5C-BE5493A91AC1}"/>
              </a:ext>
            </a:extLst>
          </p:cNvPr>
          <p:cNvSpPr/>
          <p:nvPr/>
        </p:nvSpPr>
        <p:spPr>
          <a:xfrm>
            <a:off x="6314932" y="5156201"/>
            <a:ext cx="3022751" cy="584775"/>
          </a:xfrm>
          <a:prstGeom prst="rect">
            <a:avLst/>
          </a:prstGeom>
        </p:spPr>
        <p:txBody>
          <a:bodyPr wrap="none">
            <a:spAutoFit/>
          </a:bodyPr>
          <a:lstStyle/>
          <a:p>
            <a:r>
              <a:rPr lang="en-US" sz="3200" dirty="0"/>
              <a:t>No change in FST</a:t>
            </a:r>
          </a:p>
        </p:txBody>
      </p:sp>
    </p:spTree>
    <p:extLst>
      <p:ext uri="{BB962C8B-B14F-4D97-AF65-F5344CB8AC3E}">
        <p14:creationId xmlns:p14="http://schemas.microsoft.com/office/powerpoint/2010/main" val="107584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A3D4C363-69FA-0242-A5DE-B56633516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2" t="49798" r="762" b="202"/>
          <a:stretch/>
        </p:blipFill>
        <p:spPr bwMode="auto">
          <a:xfrm>
            <a:off x="6256866" y="1457869"/>
            <a:ext cx="5129784" cy="24134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9EECC49-D8BD-3F4F-8361-0EC665490BDF}"/>
              </a:ext>
            </a:extLst>
          </p:cNvPr>
          <p:cNvSpPr txBox="1"/>
          <p:nvPr/>
        </p:nvSpPr>
        <p:spPr>
          <a:xfrm>
            <a:off x="1599799" y="463397"/>
            <a:ext cx="3212546" cy="584775"/>
          </a:xfrm>
          <a:prstGeom prst="rect">
            <a:avLst/>
          </a:prstGeom>
          <a:noFill/>
        </p:spPr>
        <p:txBody>
          <a:bodyPr wrap="none" rtlCol="0">
            <a:spAutoFit/>
          </a:bodyPr>
          <a:lstStyle/>
          <a:p>
            <a:r>
              <a:rPr lang="en-US" sz="3200" b="1" dirty="0"/>
              <a:t>Infralimbic Cortex</a:t>
            </a:r>
          </a:p>
        </p:txBody>
      </p:sp>
      <p:sp>
        <p:nvSpPr>
          <p:cNvPr id="10" name="TextBox 9">
            <a:extLst>
              <a:ext uri="{FF2B5EF4-FFF2-40B4-BE49-F238E27FC236}">
                <a16:creationId xmlns:a16="http://schemas.microsoft.com/office/drawing/2014/main" id="{103545EB-5F5F-624C-86CE-F8F7E2B11692}"/>
              </a:ext>
            </a:extLst>
          </p:cNvPr>
          <p:cNvSpPr txBox="1"/>
          <p:nvPr/>
        </p:nvSpPr>
        <p:spPr>
          <a:xfrm>
            <a:off x="7494172" y="436547"/>
            <a:ext cx="2983509" cy="584775"/>
          </a:xfrm>
          <a:prstGeom prst="rect">
            <a:avLst/>
          </a:prstGeom>
          <a:noFill/>
        </p:spPr>
        <p:txBody>
          <a:bodyPr wrap="none" rtlCol="0">
            <a:spAutoFit/>
          </a:bodyPr>
          <a:lstStyle/>
          <a:p>
            <a:r>
              <a:rPr lang="en-US" sz="3200" b="1" dirty="0"/>
              <a:t>Prelimbic Cortex</a:t>
            </a:r>
          </a:p>
        </p:txBody>
      </p:sp>
      <p:pic>
        <p:nvPicPr>
          <p:cNvPr id="4098" name="Picture 2">
            <a:extLst>
              <a:ext uri="{FF2B5EF4-FFF2-40B4-BE49-F238E27FC236}">
                <a16:creationId xmlns:a16="http://schemas.microsoft.com/office/drawing/2014/main" id="{22C64BF0-2A2E-D54C-84B5-20D1E92A96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650070" y="1511569"/>
            <a:ext cx="5129784" cy="24134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48B9066-4EAC-A64A-82BB-FF79A3068FAA}"/>
              </a:ext>
            </a:extLst>
          </p:cNvPr>
          <p:cNvSpPr/>
          <p:nvPr/>
        </p:nvSpPr>
        <p:spPr>
          <a:xfrm>
            <a:off x="650070" y="4859087"/>
            <a:ext cx="3007362" cy="584775"/>
          </a:xfrm>
          <a:prstGeom prst="rect">
            <a:avLst/>
          </a:prstGeom>
        </p:spPr>
        <p:txBody>
          <a:bodyPr wrap="none">
            <a:spAutoFit/>
          </a:bodyPr>
          <a:lstStyle/>
          <a:p>
            <a:r>
              <a:rPr lang="en-US" sz="3200" dirty="0"/>
              <a:t>No change in OF </a:t>
            </a:r>
          </a:p>
        </p:txBody>
      </p:sp>
      <p:sp>
        <p:nvSpPr>
          <p:cNvPr id="12" name="Rectangle 11">
            <a:extLst>
              <a:ext uri="{FF2B5EF4-FFF2-40B4-BE49-F238E27FC236}">
                <a16:creationId xmlns:a16="http://schemas.microsoft.com/office/drawing/2014/main" id="{90E21F04-58DF-AE41-9E81-A44C4CC6D8AC}"/>
              </a:ext>
            </a:extLst>
          </p:cNvPr>
          <p:cNvSpPr/>
          <p:nvPr/>
        </p:nvSpPr>
        <p:spPr>
          <a:xfrm>
            <a:off x="6256866" y="4759830"/>
            <a:ext cx="5285064" cy="1077218"/>
          </a:xfrm>
          <a:prstGeom prst="rect">
            <a:avLst/>
          </a:prstGeom>
        </p:spPr>
        <p:txBody>
          <a:bodyPr wrap="square">
            <a:spAutoFit/>
          </a:bodyPr>
          <a:lstStyle/>
          <a:p>
            <a:r>
              <a:rPr lang="en-US" sz="3200" dirty="0"/>
              <a:t>↑ Locomotion in center &amp; periphery of OF</a:t>
            </a:r>
          </a:p>
        </p:txBody>
      </p:sp>
    </p:spTree>
    <p:extLst>
      <p:ext uri="{BB962C8B-B14F-4D97-AF65-F5344CB8AC3E}">
        <p14:creationId xmlns:p14="http://schemas.microsoft.com/office/powerpoint/2010/main" val="5313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6" name="Picture 5" descr="Diagram, radar chart&#10;&#10;Description automatically generated">
            <a:extLst>
              <a:ext uri="{FF2B5EF4-FFF2-40B4-BE49-F238E27FC236}">
                <a16:creationId xmlns:a16="http://schemas.microsoft.com/office/drawing/2014/main" id="{D01982A4-79B6-5341-8205-4CDB5885A3D5}"/>
              </a:ext>
            </a:extLst>
          </p:cNvPr>
          <p:cNvPicPr>
            <a:picLocks noChangeAspect="1"/>
          </p:cNvPicPr>
          <p:nvPr/>
        </p:nvPicPr>
        <p:blipFill rotWithShape="1">
          <a:blip r:embed="rId3"/>
          <a:srcRect l="1685" t="9046" r="33564" b="48845"/>
          <a:stretch/>
        </p:blipFill>
        <p:spPr>
          <a:xfrm>
            <a:off x="1910133" y="3282776"/>
            <a:ext cx="10060292" cy="3395557"/>
          </a:xfrm>
          <a:prstGeom prst="rect">
            <a:avLst/>
          </a:prstGeom>
        </p:spPr>
      </p:pic>
      <p:sp>
        <p:nvSpPr>
          <p:cNvPr id="7" name="TextBox 6">
            <a:extLst>
              <a:ext uri="{FF2B5EF4-FFF2-40B4-BE49-F238E27FC236}">
                <a16:creationId xmlns:a16="http://schemas.microsoft.com/office/drawing/2014/main" id="{121CDCCC-F9D3-D54A-9A0F-29413B3FCE45}"/>
              </a:ext>
            </a:extLst>
          </p:cNvPr>
          <p:cNvSpPr txBox="1"/>
          <p:nvPr/>
        </p:nvSpPr>
        <p:spPr>
          <a:xfrm>
            <a:off x="4898521" y="0"/>
            <a:ext cx="3969869" cy="707886"/>
          </a:xfrm>
          <a:prstGeom prst="rect">
            <a:avLst/>
          </a:prstGeom>
          <a:noFill/>
        </p:spPr>
        <p:txBody>
          <a:bodyPr wrap="none" rtlCol="0">
            <a:spAutoFit/>
          </a:bodyPr>
          <a:lstStyle/>
          <a:p>
            <a:r>
              <a:rPr lang="en-US" sz="4000" b="1" dirty="0"/>
              <a:t>Infralimbic Cortex</a:t>
            </a:r>
          </a:p>
        </p:txBody>
      </p:sp>
      <p:pic>
        <p:nvPicPr>
          <p:cNvPr id="8" name="Picture 2" descr="Fig. 2">
            <a:extLst>
              <a:ext uri="{FF2B5EF4-FFF2-40B4-BE49-F238E27FC236}">
                <a16:creationId xmlns:a16="http://schemas.microsoft.com/office/drawing/2014/main" id="{67FB4EB2-FE40-1043-9608-090A439DE29F}"/>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57463" t="3943" r="29903" b="87858"/>
          <a:stretch/>
        </p:blipFill>
        <p:spPr bwMode="auto">
          <a:xfrm>
            <a:off x="0" y="0"/>
            <a:ext cx="2479798" cy="22185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 radar chart&#10;&#10;Description automatically generated">
            <a:extLst>
              <a:ext uri="{FF2B5EF4-FFF2-40B4-BE49-F238E27FC236}">
                <a16:creationId xmlns:a16="http://schemas.microsoft.com/office/drawing/2014/main" id="{C8032894-FA14-D947-B12F-BA084B076729}"/>
              </a:ext>
            </a:extLst>
          </p:cNvPr>
          <p:cNvPicPr>
            <a:picLocks noChangeAspect="1"/>
          </p:cNvPicPr>
          <p:nvPr/>
        </p:nvPicPr>
        <p:blipFill rotWithShape="1">
          <a:blip r:embed="rId3"/>
          <a:srcRect l="981" t="55568" r="34268" b="2323"/>
          <a:stretch/>
        </p:blipFill>
        <p:spPr>
          <a:xfrm>
            <a:off x="1853309" y="3282777"/>
            <a:ext cx="10060292" cy="3395557"/>
          </a:xfrm>
          <a:prstGeom prst="rect">
            <a:avLst/>
          </a:prstGeom>
        </p:spPr>
      </p:pic>
      <p:sp>
        <p:nvSpPr>
          <p:cNvPr id="9" name="TextBox 8">
            <a:extLst>
              <a:ext uri="{FF2B5EF4-FFF2-40B4-BE49-F238E27FC236}">
                <a16:creationId xmlns:a16="http://schemas.microsoft.com/office/drawing/2014/main" id="{01C2B224-481F-C94B-AC35-B9B3FF11C06A}"/>
              </a:ext>
            </a:extLst>
          </p:cNvPr>
          <p:cNvSpPr txBox="1"/>
          <p:nvPr/>
        </p:nvSpPr>
        <p:spPr>
          <a:xfrm>
            <a:off x="4978825" y="0"/>
            <a:ext cx="3659143" cy="707886"/>
          </a:xfrm>
          <a:prstGeom prst="rect">
            <a:avLst/>
          </a:prstGeom>
          <a:noFill/>
        </p:spPr>
        <p:txBody>
          <a:bodyPr wrap="none" rtlCol="0">
            <a:spAutoFit/>
          </a:bodyPr>
          <a:lstStyle/>
          <a:p>
            <a:r>
              <a:rPr lang="en-US" sz="4000" b="1" dirty="0"/>
              <a:t>Prelimbic</a:t>
            </a:r>
            <a:r>
              <a:rPr lang="en-US" sz="3200" b="1" dirty="0"/>
              <a:t> </a:t>
            </a:r>
            <a:r>
              <a:rPr lang="en-US" sz="4000" b="1" dirty="0"/>
              <a:t>Cortex</a:t>
            </a:r>
            <a:endParaRPr lang="en-US" sz="3200" b="1" dirty="0"/>
          </a:p>
        </p:txBody>
      </p:sp>
      <p:sp>
        <p:nvSpPr>
          <p:cNvPr id="2" name="TextBox 1">
            <a:extLst>
              <a:ext uri="{FF2B5EF4-FFF2-40B4-BE49-F238E27FC236}">
                <a16:creationId xmlns:a16="http://schemas.microsoft.com/office/drawing/2014/main" id="{3655A676-156E-D54B-B50A-5DB0DA27EC4D}"/>
              </a:ext>
            </a:extLst>
          </p:cNvPr>
          <p:cNvSpPr txBox="1"/>
          <p:nvPr/>
        </p:nvSpPr>
        <p:spPr>
          <a:xfrm>
            <a:off x="2479797" y="928286"/>
            <a:ext cx="9433803" cy="2062103"/>
          </a:xfrm>
          <a:prstGeom prst="rect">
            <a:avLst/>
          </a:prstGeom>
          <a:noFill/>
        </p:spPr>
        <p:txBody>
          <a:bodyPr wrap="square" rtlCol="0">
            <a:spAutoFit/>
          </a:bodyPr>
          <a:lstStyle/>
          <a:p>
            <a:r>
              <a:rPr lang="en-US" sz="3200" dirty="0"/>
              <a:t>IL and PrL GR KD</a:t>
            </a:r>
          </a:p>
          <a:p>
            <a:r>
              <a:rPr lang="en-US" sz="3200" dirty="0"/>
              <a:t>	↑ increase corticosterone  release in non-stressed    	animals </a:t>
            </a:r>
          </a:p>
          <a:p>
            <a:r>
              <a:rPr lang="en-US" sz="3200" dirty="0"/>
              <a:t>Different responses after CVS</a:t>
            </a:r>
          </a:p>
        </p:txBody>
      </p:sp>
    </p:spTree>
    <p:extLst>
      <p:ext uri="{BB962C8B-B14F-4D97-AF65-F5344CB8AC3E}">
        <p14:creationId xmlns:p14="http://schemas.microsoft.com/office/powerpoint/2010/main" val="392411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dissolve">
                                      <p:cBhvr>
                                        <p:cTn id="20" dur="500"/>
                                        <p:tgtEl>
                                          <p:spTgt spid="2">
                                            <p:txEl>
                                              <p:pRg st="0" end="0"/>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dissolv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dissolve">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2C7F2E4-298D-F247-849E-4BCD32BB7A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472"/>
          <a:stretch/>
        </p:blipFill>
        <p:spPr bwMode="auto">
          <a:xfrm>
            <a:off x="0" y="0"/>
            <a:ext cx="4635795" cy="662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90BC25-C97D-5D4F-9E9E-B6E6804B0A73}"/>
              </a:ext>
            </a:extLst>
          </p:cNvPr>
          <p:cNvSpPr txBox="1"/>
          <p:nvPr/>
        </p:nvSpPr>
        <p:spPr>
          <a:xfrm>
            <a:off x="4777562" y="0"/>
            <a:ext cx="7414438" cy="4524315"/>
          </a:xfrm>
          <a:prstGeom prst="rect">
            <a:avLst/>
          </a:prstGeom>
          <a:noFill/>
        </p:spPr>
        <p:txBody>
          <a:bodyPr wrap="square" rtlCol="0">
            <a:spAutoFit/>
          </a:bodyPr>
          <a:lstStyle/>
          <a:p>
            <a:r>
              <a:rPr lang="en-US" sz="3200" u="sng" dirty="0"/>
              <a:t>GR KD in the IL</a:t>
            </a:r>
          </a:p>
          <a:p>
            <a:r>
              <a:rPr lang="en-US" sz="3200" dirty="0"/>
              <a:t>- ↑ immobility in FST </a:t>
            </a:r>
          </a:p>
          <a:p>
            <a:r>
              <a:rPr lang="en-US" sz="3200" dirty="0"/>
              <a:t>- ↑ Corticosterone release (CVS + no CVS)</a:t>
            </a:r>
          </a:p>
          <a:p>
            <a:endParaRPr lang="en-US" sz="3200" dirty="0"/>
          </a:p>
          <a:p>
            <a:r>
              <a:rPr lang="en-US" sz="3200" u="sng" dirty="0"/>
              <a:t>GR KD in the PrL</a:t>
            </a:r>
          </a:p>
          <a:p>
            <a:r>
              <a:rPr lang="en-US" sz="3200" dirty="0"/>
              <a:t>- ↑ Travel in OF </a:t>
            </a:r>
          </a:p>
          <a:p>
            <a:r>
              <a:rPr lang="en-US" sz="3200" dirty="0"/>
              <a:t>- ↑ Corticosterone (not after CVS)</a:t>
            </a:r>
          </a:p>
          <a:p>
            <a:r>
              <a:rPr lang="en-US" sz="3200" dirty="0"/>
              <a:t>- ↑ basal morning corticosterone release during chronic stress</a:t>
            </a:r>
          </a:p>
        </p:txBody>
      </p:sp>
      <p:pic>
        <p:nvPicPr>
          <p:cNvPr id="5" name="Picture 2">
            <a:extLst>
              <a:ext uri="{FF2B5EF4-FFF2-40B4-BE49-F238E27FC236}">
                <a16:creationId xmlns:a16="http://schemas.microsoft.com/office/drawing/2014/main" id="{58235925-4A28-8947-B361-12A4822976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3" r="-413" b="90110"/>
          <a:stretch/>
        </p:blipFill>
        <p:spPr bwMode="auto">
          <a:xfrm>
            <a:off x="228600" y="3244553"/>
            <a:ext cx="1674628" cy="49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7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dissolv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dissolv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F58A-7853-304B-BBAE-772335AF6D4D}"/>
              </a:ext>
            </a:extLst>
          </p:cNvPr>
          <p:cNvSpPr>
            <a:spLocks noGrp="1"/>
          </p:cNvSpPr>
          <p:nvPr>
            <p:ph type="title"/>
          </p:nvPr>
        </p:nvSpPr>
        <p:spPr>
          <a:xfrm>
            <a:off x="838200" y="0"/>
            <a:ext cx="10515600" cy="1325563"/>
          </a:xfrm>
        </p:spPr>
        <p:txBody>
          <a:bodyPr/>
          <a:lstStyle/>
          <a:p>
            <a:pPr algn="ctr"/>
            <a:r>
              <a:rPr lang="en-US" b="1" dirty="0"/>
              <a:t>Translation to humans?</a:t>
            </a:r>
            <a:br>
              <a:rPr lang="en-US" b="1" dirty="0"/>
            </a:br>
            <a:endParaRPr lang="en-US" b="1" dirty="0"/>
          </a:p>
        </p:txBody>
      </p:sp>
      <p:pic>
        <p:nvPicPr>
          <p:cNvPr id="4" name="Picture 2" descr="Fig. 4">
            <a:extLst>
              <a:ext uri="{FF2B5EF4-FFF2-40B4-BE49-F238E27FC236}">
                <a16:creationId xmlns:a16="http://schemas.microsoft.com/office/drawing/2014/main" id="{7A1DB691-97A9-894F-A6CC-B7581B9A5A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97" t="27642" r="21852" b="49102"/>
          <a:stretch/>
        </p:blipFill>
        <p:spPr bwMode="auto">
          <a:xfrm>
            <a:off x="152399" y="1676399"/>
            <a:ext cx="4848639" cy="47967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96C801-46B0-664B-A692-1028326FDF09}"/>
              </a:ext>
            </a:extLst>
          </p:cNvPr>
          <p:cNvSpPr txBox="1"/>
          <p:nvPr/>
        </p:nvSpPr>
        <p:spPr>
          <a:xfrm>
            <a:off x="3438862" y="740788"/>
            <a:ext cx="5314275" cy="584775"/>
          </a:xfrm>
          <a:prstGeom prst="rect">
            <a:avLst/>
          </a:prstGeom>
          <a:noFill/>
        </p:spPr>
        <p:txBody>
          <a:bodyPr wrap="none" rtlCol="0">
            <a:spAutoFit/>
          </a:bodyPr>
          <a:lstStyle/>
          <a:p>
            <a:r>
              <a:rPr lang="en-US" sz="3200" dirty="0"/>
              <a:t>Combat exposed war veterans </a:t>
            </a:r>
          </a:p>
        </p:txBody>
      </p:sp>
      <p:pic>
        <p:nvPicPr>
          <p:cNvPr id="6" name="Picture 2" descr="Fig. 4">
            <a:extLst>
              <a:ext uri="{FF2B5EF4-FFF2-40B4-BE49-F238E27FC236}">
                <a16:creationId xmlns:a16="http://schemas.microsoft.com/office/drawing/2014/main" id="{59D526BC-FE99-5948-9E6D-5C28CCCEAC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8" t="53899" r="76879" b="23317"/>
          <a:stretch/>
        </p:blipFill>
        <p:spPr bwMode="auto">
          <a:xfrm>
            <a:off x="152399" y="1515427"/>
            <a:ext cx="4848639" cy="52923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AD1AA53-CAE7-1941-B739-3D20CD9BBC79}"/>
              </a:ext>
            </a:extLst>
          </p:cNvPr>
          <p:cNvSpPr txBox="1"/>
          <p:nvPr/>
        </p:nvSpPr>
        <p:spPr>
          <a:xfrm>
            <a:off x="5096962" y="1859340"/>
            <a:ext cx="7095038" cy="3046988"/>
          </a:xfrm>
          <a:prstGeom prst="rect">
            <a:avLst/>
          </a:prstGeom>
          <a:noFill/>
        </p:spPr>
        <p:txBody>
          <a:bodyPr wrap="square" rtlCol="0">
            <a:spAutoFit/>
          </a:bodyPr>
          <a:lstStyle/>
          <a:p>
            <a:r>
              <a:rPr lang="en-US" sz="3200" dirty="0"/>
              <a:t>↓ </a:t>
            </a:r>
            <a:r>
              <a:rPr lang="en-US" sz="3200" i="1" dirty="0"/>
              <a:t>S1pr3 mRNA </a:t>
            </a:r>
            <a:r>
              <a:rPr lang="en-US" sz="3200" dirty="0"/>
              <a:t>in blood of PTSD vets</a:t>
            </a:r>
          </a:p>
          <a:p>
            <a:endParaRPr lang="en-US" sz="3200" dirty="0"/>
          </a:p>
          <a:p>
            <a:r>
              <a:rPr lang="en-US" sz="3200" dirty="0"/>
              <a:t>Inverse correlation between levels of  </a:t>
            </a:r>
            <a:r>
              <a:rPr lang="en-US" sz="3200" i="1" dirty="0"/>
              <a:t>S1pr3 mRNA</a:t>
            </a:r>
            <a:r>
              <a:rPr lang="en-US" sz="3200" dirty="0"/>
              <a:t> in blood and:</a:t>
            </a:r>
          </a:p>
          <a:p>
            <a:r>
              <a:rPr lang="en-US" sz="3200" dirty="0"/>
              <a:t>	PTSD symptoms</a:t>
            </a:r>
            <a:r>
              <a:rPr lang="en-US" sz="3200" i="1" dirty="0"/>
              <a:t> </a:t>
            </a:r>
          </a:p>
          <a:p>
            <a:r>
              <a:rPr lang="en-US" sz="3200" i="1" dirty="0"/>
              <a:t>	</a:t>
            </a:r>
            <a:r>
              <a:rPr lang="en-US" sz="3200" dirty="0"/>
              <a:t>Depression symptoms</a:t>
            </a:r>
          </a:p>
        </p:txBody>
      </p:sp>
      <p:pic>
        <p:nvPicPr>
          <p:cNvPr id="9" name="Picture 2" descr="Fig. 4">
            <a:extLst>
              <a:ext uri="{FF2B5EF4-FFF2-40B4-BE49-F238E27FC236}">
                <a16:creationId xmlns:a16="http://schemas.microsoft.com/office/drawing/2014/main" id="{0E24605A-03F1-2045-9679-B39A45ECAA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37" t="77380" r="54630" b="-164"/>
          <a:stretch/>
        </p:blipFill>
        <p:spPr bwMode="auto">
          <a:xfrm>
            <a:off x="56475" y="1515426"/>
            <a:ext cx="4848639" cy="529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dissolv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4" name="Picture 2" descr="Fig. 4">
            <a:extLst>
              <a:ext uri="{FF2B5EF4-FFF2-40B4-BE49-F238E27FC236}">
                <a16:creationId xmlns:a16="http://schemas.microsoft.com/office/drawing/2014/main" id="{3429B484-7497-F54C-8F0D-305ED2183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37" t="81021"/>
          <a:stretch/>
        </p:blipFill>
        <p:spPr bwMode="auto">
          <a:xfrm>
            <a:off x="607839" y="797169"/>
            <a:ext cx="10976321" cy="40769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0EE2D91D-78A1-9349-B405-4BB6E3CC7B44}"/>
              </a:ext>
            </a:extLst>
          </p:cNvPr>
          <p:cNvSpPr>
            <a:spLocks noGrp="1"/>
          </p:cNvSpPr>
          <p:nvPr>
            <p:ph type="title"/>
          </p:nvPr>
        </p:nvSpPr>
        <p:spPr>
          <a:xfrm>
            <a:off x="838199" y="-174136"/>
            <a:ext cx="10515600" cy="1325563"/>
          </a:xfrm>
        </p:spPr>
        <p:txBody>
          <a:bodyPr/>
          <a:lstStyle/>
          <a:p>
            <a:pPr algn="ctr"/>
            <a:r>
              <a:rPr lang="en-US" dirty="0"/>
              <a:t>Summary</a:t>
            </a:r>
          </a:p>
        </p:txBody>
      </p:sp>
      <p:sp>
        <p:nvSpPr>
          <p:cNvPr id="2" name="Rectangle 1">
            <a:extLst>
              <a:ext uri="{FF2B5EF4-FFF2-40B4-BE49-F238E27FC236}">
                <a16:creationId xmlns:a16="http://schemas.microsoft.com/office/drawing/2014/main" id="{173681C5-3E03-E443-92A3-3ACF98D721D4}"/>
              </a:ext>
            </a:extLst>
          </p:cNvPr>
          <p:cNvSpPr/>
          <p:nvPr/>
        </p:nvSpPr>
        <p:spPr>
          <a:xfrm>
            <a:off x="303918" y="5306844"/>
            <a:ext cx="11584161" cy="1077218"/>
          </a:xfrm>
          <a:prstGeom prst="rect">
            <a:avLst/>
          </a:prstGeom>
        </p:spPr>
        <p:txBody>
          <a:bodyPr wrap="square">
            <a:spAutoFit/>
          </a:bodyPr>
          <a:lstStyle/>
          <a:p>
            <a:r>
              <a:rPr lang="en-US" sz="3200" dirty="0"/>
              <a:t>TNF-α increases mPFC in response to stress in stress resilient animals</a:t>
            </a:r>
          </a:p>
          <a:p>
            <a:pPr lvl="1"/>
            <a:r>
              <a:rPr lang="en-US" sz="3200" dirty="0"/>
              <a:t>Multiple types of stress paradigms</a:t>
            </a:r>
          </a:p>
        </p:txBody>
      </p:sp>
      <p:sp>
        <p:nvSpPr>
          <p:cNvPr id="5" name="Rectangle 4">
            <a:extLst>
              <a:ext uri="{FF2B5EF4-FFF2-40B4-BE49-F238E27FC236}">
                <a16:creationId xmlns:a16="http://schemas.microsoft.com/office/drawing/2014/main" id="{2F770CDA-175E-F04E-B9C1-ACF7196BF859}"/>
              </a:ext>
            </a:extLst>
          </p:cNvPr>
          <p:cNvSpPr/>
          <p:nvPr/>
        </p:nvSpPr>
        <p:spPr>
          <a:xfrm>
            <a:off x="0" y="5060623"/>
            <a:ext cx="11888079" cy="1569660"/>
          </a:xfrm>
          <a:prstGeom prst="rect">
            <a:avLst/>
          </a:prstGeom>
        </p:spPr>
        <p:txBody>
          <a:bodyPr wrap="square">
            <a:spAutoFit/>
          </a:bodyPr>
          <a:lstStyle/>
          <a:p>
            <a:pPr lvl="1"/>
            <a:r>
              <a:rPr lang="en-US" sz="3200" dirty="0"/>
              <a:t>Expression of GR in mPFC drives transcription of S1PR3 after stress to promote stress resilience after stress</a:t>
            </a:r>
          </a:p>
          <a:p>
            <a:pPr lvl="1"/>
            <a:r>
              <a:rPr lang="en-US" sz="3200" dirty="0"/>
              <a:t>		↓ TNF-α</a:t>
            </a:r>
          </a:p>
        </p:txBody>
      </p:sp>
    </p:spTree>
    <p:extLst>
      <p:ext uri="{BB962C8B-B14F-4D97-AF65-F5344CB8AC3E}">
        <p14:creationId xmlns:p14="http://schemas.microsoft.com/office/powerpoint/2010/main" val="32604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2">
                                            <p:txEl>
                                              <p:pRg st="1" end="1"/>
                                            </p:txEl>
                                          </p:spTgt>
                                        </p:tgtEl>
                                      </p:cBhvr>
                                    </p:animEffect>
                                    <p:set>
                                      <p:cBhvr>
                                        <p:cTn id="20"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1026" name="Picture 2" descr="Cause When You're Sleeping There's No Lonely Times What Are You Doing  Awake? Go Back to Sleep | Time Meme on ME.ME">
            <a:extLst>
              <a:ext uri="{FF2B5EF4-FFF2-40B4-BE49-F238E27FC236}">
                <a16:creationId xmlns:a16="http://schemas.microsoft.com/office/drawing/2014/main" id="{BA507BFA-D35A-8844-8073-179D768656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894"/>
          <a:stretch/>
        </p:blipFill>
        <p:spPr bwMode="auto">
          <a:xfrm>
            <a:off x="5842000" y="2056984"/>
            <a:ext cx="6350000" cy="48010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1FE419-CD1A-EF4C-9DF0-86715152CC56}"/>
              </a:ext>
            </a:extLst>
          </p:cNvPr>
          <p:cNvSpPr>
            <a:spLocks noGrp="1"/>
          </p:cNvSpPr>
          <p:nvPr>
            <p:ph type="title"/>
          </p:nvPr>
        </p:nvSpPr>
        <p:spPr>
          <a:xfrm>
            <a:off x="838200" y="-377998"/>
            <a:ext cx="10515600" cy="1325563"/>
          </a:xfrm>
          <a:noFill/>
        </p:spPr>
        <p:txBody>
          <a:bodyPr/>
          <a:lstStyle/>
          <a:p>
            <a:pPr algn="ctr"/>
            <a:r>
              <a:rPr lang="en-US" b="1" u="sng" dirty="0"/>
              <a:t>Depression</a:t>
            </a:r>
          </a:p>
        </p:txBody>
      </p:sp>
      <p:sp>
        <p:nvSpPr>
          <p:cNvPr id="3" name="Content Placeholder 2">
            <a:extLst>
              <a:ext uri="{FF2B5EF4-FFF2-40B4-BE49-F238E27FC236}">
                <a16:creationId xmlns:a16="http://schemas.microsoft.com/office/drawing/2014/main" id="{7C7F3684-A3D9-A04A-B6B9-EFFAD9E74781}"/>
              </a:ext>
            </a:extLst>
          </p:cNvPr>
          <p:cNvSpPr>
            <a:spLocks noGrp="1"/>
          </p:cNvSpPr>
          <p:nvPr>
            <p:ph idx="1"/>
          </p:nvPr>
        </p:nvSpPr>
        <p:spPr>
          <a:xfrm>
            <a:off x="0" y="-12515"/>
            <a:ext cx="10515600" cy="4351338"/>
          </a:xfrm>
        </p:spPr>
        <p:txBody>
          <a:bodyPr>
            <a:normAutofit/>
          </a:bodyPr>
          <a:lstStyle/>
          <a:p>
            <a:pPr marL="0" indent="0">
              <a:buNone/>
            </a:pPr>
            <a:endParaRPr lang="en-US" sz="3200" dirty="0"/>
          </a:p>
          <a:p>
            <a:pPr marL="0" indent="0">
              <a:buNone/>
            </a:pPr>
            <a:r>
              <a:rPr lang="en-US" sz="3200" dirty="0"/>
              <a:t>- Firstline Antidepressants (SSRIs, tricyclic antidepressants)</a:t>
            </a:r>
          </a:p>
          <a:p>
            <a:pPr lvl="1"/>
            <a:r>
              <a:rPr lang="en-US" sz="3200" dirty="0"/>
              <a:t>Require weeks for symptom relief</a:t>
            </a:r>
          </a:p>
          <a:p>
            <a:pPr lvl="1"/>
            <a:r>
              <a:rPr lang="en-US" sz="3200" dirty="0"/>
              <a:t>~30% Treatment Resistant (TRD)</a:t>
            </a:r>
          </a:p>
          <a:p>
            <a:pPr lvl="1"/>
            <a:endParaRPr lang="en-US" sz="3200" dirty="0"/>
          </a:p>
          <a:p>
            <a:pPr lvl="1"/>
            <a:endParaRPr lang="en-US" sz="3200" dirty="0"/>
          </a:p>
          <a:p>
            <a:endParaRPr lang="en-US" sz="3200" dirty="0"/>
          </a:p>
          <a:p>
            <a:pPr lvl="1"/>
            <a:endParaRPr lang="en-US" sz="2800" dirty="0"/>
          </a:p>
          <a:p>
            <a:endParaRPr lang="en-US" sz="3200" dirty="0"/>
          </a:p>
        </p:txBody>
      </p:sp>
      <p:sp>
        <p:nvSpPr>
          <p:cNvPr id="4" name="Rectangle 3">
            <a:extLst>
              <a:ext uri="{FF2B5EF4-FFF2-40B4-BE49-F238E27FC236}">
                <a16:creationId xmlns:a16="http://schemas.microsoft.com/office/drawing/2014/main" id="{BC2AAE7F-56B0-364E-B1B7-9B3C82B6A83A}"/>
              </a:ext>
            </a:extLst>
          </p:cNvPr>
          <p:cNvSpPr/>
          <p:nvPr/>
        </p:nvSpPr>
        <p:spPr>
          <a:xfrm>
            <a:off x="0" y="2511633"/>
            <a:ext cx="5842000" cy="4031873"/>
          </a:xfrm>
          <a:prstGeom prst="rect">
            <a:avLst/>
          </a:prstGeom>
        </p:spPr>
        <p:txBody>
          <a:bodyPr wrap="square">
            <a:spAutoFit/>
          </a:bodyPr>
          <a:lstStyle/>
          <a:p>
            <a:r>
              <a:rPr lang="en-US" sz="3200" dirty="0"/>
              <a:t>- Targeting immune system to </a:t>
            </a:r>
          </a:p>
          <a:p>
            <a:r>
              <a:rPr lang="en-US" sz="3200" dirty="0"/>
              <a:t>↓ neuroinflammation</a:t>
            </a:r>
          </a:p>
          <a:p>
            <a:pPr marL="914400" lvl="1" indent="-457200">
              <a:buFont typeface="Arial" panose="020B0604020202020204" pitchFamily="34" charset="0"/>
              <a:buChar char="•"/>
            </a:pPr>
            <a:r>
              <a:rPr lang="en-US" sz="3200" dirty="0"/>
              <a:t>May provide better therapy for mood  disorders  associated with inflammation</a:t>
            </a:r>
          </a:p>
          <a:p>
            <a:pPr lvl="1"/>
            <a:r>
              <a:rPr lang="en-US" sz="3200" dirty="0"/>
              <a:t>     like anxiety / depression 	      	</a:t>
            </a:r>
            <a:r>
              <a:rPr lang="en-US" sz="1600" dirty="0"/>
              <a:t>(Ramming et al. 1997)</a:t>
            </a:r>
          </a:p>
        </p:txBody>
      </p:sp>
    </p:spTree>
    <p:extLst>
      <p:ext uri="{BB962C8B-B14F-4D97-AF65-F5344CB8AC3E}">
        <p14:creationId xmlns:p14="http://schemas.microsoft.com/office/powerpoint/2010/main" val="389274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dissolv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dissolve">
                                      <p:cBhvr>
                                        <p:cTn id="30" dur="500"/>
                                        <p:tgtEl>
                                          <p:spTgt spid="4">
                                            <p:txEl>
                                              <p:pRg st="2" end="2"/>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dissolve">
                                      <p:cBhvr>
                                        <p:cTn id="3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C786-91B2-A445-906C-36514511ECD4}"/>
              </a:ext>
            </a:extLst>
          </p:cNvPr>
          <p:cNvSpPr>
            <a:spLocks noGrp="1"/>
          </p:cNvSpPr>
          <p:nvPr>
            <p:ph type="title"/>
          </p:nvPr>
        </p:nvSpPr>
        <p:spPr>
          <a:xfrm>
            <a:off x="238125" y="-164122"/>
            <a:ext cx="11715750" cy="1325563"/>
          </a:xfrm>
        </p:spPr>
        <p:txBody>
          <a:bodyPr/>
          <a:lstStyle/>
          <a:p>
            <a:pPr algn="ctr"/>
            <a:r>
              <a:rPr lang="en-US" b="1" dirty="0"/>
              <a:t>Where social defeat induced  TNF-α come from?</a:t>
            </a:r>
          </a:p>
        </p:txBody>
      </p:sp>
      <p:sp>
        <p:nvSpPr>
          <p:cNvPr id="3" name="Content Placeholder 2">
            <a:extLst>
              <a:ext uri="{FF2B5EF4-FFF2-40B4-BE49-F238E27FC236}">
                <a16:creationId xmlns:a16="http://schemas.microsoft.com/office/drawing/2014/main" id="{4B6D5D33-FC06-CC4B-9C8F-6CB921884820}"/>
              </a:ext>
            </a:extLst>
          </p:cNvPr>
          <p:cNvSpPr>
            <a:spLocks noGrp="1"/>
          </p:cNvSpPr>
          <p:nvPr>
            <p:ph idx="1"/>
          </p:nvPr>
        </p:nvSpPr>
        <p:spPr>
          <a:xfrm>
            <a:off x="0" y="2506662"/>
            <a:ext cx="5416062" cy="4351338"/>
          </a:xfrm>
        </p:spPr>
        <p:txBody>
          <a:bodyPr>
            <a:normAutofit/>
          </a:bodyPr>
          <a:lstStyle/>
          <a:p>
            <a:r>
              <a:rPr lang="en-US" sz="3600" dirty="0"/>
              <a:t>Microglia within the mPFC?</a:t>
            </a:r>
          </a:p>
          <a:p>
            <a:r>
              <a:rPr lang="en-US" sz="3600" dirty="0"/>
              <a:t>Neurons within the mPFC?</a:t>
            </a:r>
          </a:p>
          <a:p>
            <a:r>
              <a:rPr lang="en-US" sz="3600" dirty="0"/>
              <a:t>Monocytes from periphery?</a:t>
            </a:r>
          </a:p>
          <a:p>
            <a:endParaRPr lang="en-US" sz="3600" dirty="0"/>
          </a:p>
          <a:p>
            <a:pPr lvl="1"/>
            <a:endParaRPr lang="en-US" sz="3200" dirty="0"/>
          </a:p>
          <a:p>
            <a:pPr lvl="1"/>
            <a:endParaRPr lang="en-US" sz="3200" dirty="0"/>
          </a:p>
        </p:txBody>
      </p:sp>
      <p:pic>
        <p:nvPicPr>
          <p:cNvPr id="4" name="Picture 2" descr="Frontiers | Monocyte trafficking to the brain with stress and inflammation:  a novel axis of immune-to-brain communication that influences mood and  behavior | Neuroscience">
            <a:extLst>
              <a:ext uri="{FF2B5EF4-FFF2-40B4-BE49-F238E27FC236}">
                <a16:creationId xmlns:a16="http://schemas.microsoft.com/office/drawing/2014/main" id="{7553BB82-0154-CC4D-9BC6-77484CE375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04389" y="997366"/>
            <a:ext cx="6387611" cy="586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4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4" name="Picture 2" descr="Stress-induced brain-to-immune activation leads to enhanced... | Download  Scientific Diagram">
            <a:extLst>
              <a:ext uri="{FF2B5EF4-FFF2-40B4-BE49-F238E27FC236}">
                <a16:creationId xmlns:a16="http://schemas.microsoft.com/office/drawing/2014/main" id="{9BB00DD8-CEF6-3A4B-8216-553FD06DAF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6030" y="0"/>
            <a:ext cx="8140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39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CA4FFDE-9DE4-C748-BED2-0B74811404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1922" y="55589"/>
            <a:ext cx="6088156" cy="680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8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8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ead more about UCLA researchers finding 3,000 previously unknown genes that may be of considerable importance in understanding the immune system.">
            <a:extLst>
              <a:ext uri="{FF2B5EF4-FFF2-40B4-BE49-F238E27FC236}">
                <a16:creationId xmlns:a16="http://schemas.microsoft.com/office/drawing/2014/main" id="{F559439B-3797-D748-8549-9DF8922B78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7550" y="643467"/>
            <a:ext cx="70968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60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745E7B-6698-B84C-90AE-F92145D98048}"/>
              </a:ext>
            </a:extLst>
          </p:cNvPr>
          <p:cNvSpPr txBox="1">
            <a:spLocks/>
          </p:cNvSpPr>
          <p:nvPr/>
        </p:nvSpPr>
        <p:spPr>
          <a:xfrm>
            <a:off x="8638162" y="3113088"/>
            <a:ext cx="2847975" cy="3159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dirty="0"/>
          </a:p>
        </p:txBody>
      </p:sp>
      <p:pic>
        <p:nvPicPr>
          <p:cNvPr id="6" name="Picture 5" descr="Chart, diagram&#10;&#10;Description automatically generated">
            <a:extLst>
              <a:ext uri="{FF2B5EF4-FFF2-40B4-BE49-F238E27FC236}">
                <a16:creationId xmlns:a16="http://schemas.microsoft.com/office/drawing/2014/main" id="{D10CC951-13F5-4745-A981-A1A1D8677D18}"/>
              </a:ext>
            </a:extLst>
          </p:cNvPr>
          <p:cNvPicPr>
            <a:picLocks noChangeAspect="1"/>
          </p:cNvPicPr>
          <p:nvPr/>
        </p:nvPicPr>
        <p:blipFill rotWithShape="1">
          <a:blip r:embed="rId3"/>
          <a:srcRect r="54329"/>
          <a:stretch/>
        </p:blipFill>
        <p:spPr>
          <a:xfrm>
            <a:off x="3635404" y="267677"/>
            <a:ext cx="4921189" cy="4473486"/>
          </a:xfrm>
          <a:prstGeom prst="rect">
            <a:avLst/>
          </a:prstGeom>
        </p:spPr>
      </p:pic>
      <p:sp>
        <p:nvSpPr>
          <p:cNvPr id="7" name="TextBox 6">
            <a:extLst>
              <a:ext uri="{FF2B5EF4-FFF2-40B4-BE49-F238E27FC236}">
                <a16:creationId xmlns:a16="http://schemas.microsoft.com/office/drawing/2014/main" id="{744B89B8-ED96-364C-B186-D2CB1C4AFD8F}"/>
              </a:ext>
            </a:extLst>
          </p:cNvPr>
          <p:cNvSpPr txBox="1"/>
          <p:nvPr/>
        </p:nvSpPr>
        <p:spPr>
          <a:xfrm>
            <a:off x="403351" y="4978400"/>
            <a:ext cx="11385296" cy="584775"/>
          </a:xfrm>
          <a:prstGeom prst="rect">
            <a:avLst/>
          </a:prstGeom>
          <a:noFill/>
        </p:spPr>
        <p:txBody>
          <a:bodyPr wrap="none" rtlCol="0">
            <a:spAutoFit/>
          </a:bodyPr>
          <a:lstStyle/>
          <a:p>
            <a:r>
              <a:rPr lang="en-US" sz="3200" dirty="0"/>
              <a:t>Chronic Stress ↑ 5-HT</a:t>
            </a:r>
            <a:r>
              <a:rPr lang="en-US" sz="3200" baseline="-25000" dirty="0"/>
              <a:t>2A</a:t>
            </a:r>
            <a:r>
              <a:rPr lang="en-US" sz="3200" dirty="0"/>
              <a:t> in PFC of Susceptible and Resilient Animals</a:t>
            </a:r>
          </a:p>
        </p:txBody>
      </p:sp>
    </p:spTree>
    <p:extLst>
      <p:ext uri="{BB962C8B-B14F-4D97-AF65-F5344CB8AC3E}">
        <p14:creationId xmlns:p14="http://schemas.microsoft.com/office/powerpoint/2010/main" val="2980976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D8D6EF8A-26D6-EE48-B847-D084CF0D95C5}"/>
              </a:ext>
            </a:extLst>
          </p:cNvPr>
          <p:cNvPicPr>
            <a:picLocks noChangeAspect="1"/>
          </p:cNvPicPr>
          <p:nvPr/>
        </p:nvPicPr>
        <p:blipFill rotWithShape="1">
          <a:blip r:embed="rId3"/>
          <a:srcRect b="38881"/>
          <a:stretch/>
        </p:blipFill>
        <p:spPr>
          <a:xfrm>
            <a:off x="0" y="1679012"/>
            <a:ext cx="12192000" cy="3108698"/>
          </a:xfrm>
          <a:prstGeom prst="rect">
            <a:avLst/>
          </a:prstGeom>
        </p:spPr>
      </p:pic>
      <p:sp>
        <p:nvSpPr>
          <p:cNvPr id="8" name="TextBox 7">
            <a:extLst>
              <a:ext uri="{FF2B5EF4-FFF2-40B4-BE49-F238E27FC236}">
                <a16:creationId xmlns:a16="http://schemas.microsoft.com/office/drawing/2014/main" id="{E4B4BF0D-0A7A-AC42-BA31-5E25B4D5DD14}"/>
              </a:ext>
            </a:extLst>
          </p:cNvPr>
          <p:cNvSpPr txBox="1"/>
          <p:nvPr/>
        </p:nvSpPr>
        <p:spPr>
          <a:xfrm>
            <a:off x="-76200" y="1309680"/>
            <a:ext cx="1715534" cy="369332"/>
          </a:xfrm>
          <a:prstGeom prst="rect">
            <a:avLst/>
          </a:prstGeom>
          <a:noFill/>
        </p:spPr>
        <p:txBody>
          <a:bodyPr wrap="none" rtlCol="0">
            <a:spAutoFit/>
          </a:bodyPr>
          <a:lstStyle/>
          <a:p>
            <a:r>
              <a:rPr lang="en-US" dirty="0"/>
              <a:t>(Murnane 2019)</a:t>
            </a:r>
          </a:p>
        </p:txBody>
      </p:sp>
      <p:sp>
        <p:nvSpPr>
          <p:cNvPr id="9" name="TextBox 8">
            <a:extLst>
              <a:ext uri="{FF2B5EF4-FFF2-40B4-BE49-F238E27FC236}">
                <a16:creationId xmlns:a16="http://schemas.microsoft.com/office/drawing/2014/main" id="{5BE4C338-8DDB-BD4E-BEDB-2DCA90F101FD}"/>
              </a:ext>
            </a:extLst>
          </p:cNvPr>
          <p:cNvSpPr txBox="1"/>
          <p:nvPr/>
        </p:nvSpPr>
        <p:spPr>
          <a:xfrm>
            <a:off x="1631604" y="254430"/>
            <a:ext cx="8928791" cy="584775"/>
          </a:xfrm>
          <a:prstGeom prst="rect">
            <a:avLst/>
          </a:prstGeom>
          <a:noFill/>
        </p:spPr>
        <p:txBody>
          <a:bodyPr wrap="none" rtlCol="0">
            <a:spAutoFit/>
          </a:bodyPr>
          <a:lstStyle/>
          <a:p>
            <a:r>
              <a:rPr lang="en-US" sz="3200" b="1" dirty="0"/>
              <a:t>Many stressors shown to ↑ 5-HT</a:t>
            </a:r>
            <a:r>
              <a:rPr lang="en-US" sz="3200" b="1" baseline="-25000" dirty="0"/>
              <a:t>2A</a:t>
            </a:r>
            <a:r>
              <a:rPr lang="en-US" sz="3200" b="1" dirty="0"/>
              <a:t> levels / function</a:t>
            </a:r>
          </a:p>
        </p:txBody>
      </p:sp>
      <p:sp>
        <p:nvSpPr>
          <p:cNvPr id="2" name="Rectangle 1">
            <a:extLst>
              <a:ext uri="{FF2B5EF4-FFF2-40B4-BE49-F238E27FC236}">
                <a16:creationId xmlns:a16="http://schemas.microsoft.com/office/drawing/2014/main" id="{07A50FB2-701D-4D45-BFA6-F9942D892E59}"/>
              </a:ext>
            </a:extLst>
          </p:cNvPr>
          <p:cNvSpPr/>
          <p:nvPr/>
        </p:nvSpPr>
        <p:spPr>
          <a:xfrm>
            <a:off x="7780471" y="6482627"/>
            <a:ext cx="4411529" cy="369332"/>
          </a:xfrm>
          <a:prstGeom prst="rect">
            <a:avLst/>
          </a:prstGeom>
        </p:spPr>
        <p:txBody>
          <a:bodyPr wrap="none">
            <a:spAutoFit/>
          </a:bodyPr>
          <a:lstStyle/>
          <a:p>
            <a:r>
              <a:rPr lang="en-US" dirty="0">
                <a:latin typeface="AdvGulliv"/>
              </a:rPr>
              <a:t>(</a:t>
            </a:r>
            <a:r>
              <a:rPr lang="en-US" dirty="0">
                <a:solidFill>
                  <a:srgbClr val="000066"/>
                </a:solidFill>
                <a:latin typeface="AdvGulliv"/>
              </a:rPr>
              <a:t>Davis and Wilde, 1996</a:t>
            </a:r>
            <a:r>
              <a:rPr lang="en-US" dirty="0">
                <a:latin typeface="AdvGulliv"/>
              </a:rPr>
              <a:t>; </a:t>
            </a:r>
            <a:r>
              <a:rPr lang="en-US" dirty="0">
                <a:solidFill>
                  <a:srgbClr val="000066"/>
                </a:solidFill>
                <a:latin typeface="AdvGulliv"/>
              </a:rPr>
              <a:t>Golden et al., 1998</a:t>
            </a:r>
            <a:r>
              <a:rPr lang="en-US" dirty="0">
                <a:latin typeface="AdvGulliv"/>
              </a:rPr>
              <a:t>). </a:t>
            </a:r>
            <a:endParaRPr lang="en-US" dirty="0"/>
          </a:p>
        </p:txBody>
      </p:sp>
      <p:sp>
        <p:nvSpPr>
          <p:cNvPr id="3" name="TextBox 2">
            <a:extLst>
              <a:ext uri="{FF2B5EF4-FFF2-40B4-BE49-F238E27FC236}">
                <a16:creationId xmlns:a16="http://schemas.microsoft.com/office/drawing/2014/main" id="{875CF2DA-B292-D643-BAC2-67D7E635062C}"/>
              </a:ext>
            </a:extLst>
          </p:cNvPr>
          <p:cNvSpPr txBox="1"/>
          <p:nvPr/>
        </p:nvSpPr>
        <p:spPr>
          <a:xfrm>
            <a:off x="0" y="6012152"/>
            <a:ext cx="12453281" cy="584775"/>
          </a:xfrm>
          <a:prstGeom prst="rect">
            <a:avLst/>
          </a:prstGeom>
          <a:noFill/>
        </p:spPr>
        <p:txBody>
          <a:bodyPr wrap="none" rtlCol="0">
            <a:spAutoFit/>
          </a:bodyPr>
          <a:lstStyle/>
          <a:p>
            <a:r>
              <a:rPr lang="en-US" sz="3200" dirty="0"/>
              <a:t>↓ 5-HT</a:t>
            </a:r>
            <a:r>
              <a:rPr lang="en-US" sz="3200" baseline="-25000" dirty="0"/>
              <a:t>2A</a:t>
            </a:r>
            <a:r>
              <a:rPr lang="en-US" sz="3200" dirty="0"/>
              <a:t> contribute to therapeutic effects of Mirtazapine  and </a:t>
            </a:r>
            <a:r>
              <a:rPr lang="en-US" sz="3200" dirty="0" err="1"/>
              <a:t>Mianserin</a:t>
            </a:r>
            <a:r>
              <a:rPr lang="en-US" sz="3200" dirty="0"/>
              <a:t> </a:t>
            </a:r>
          </a:p>
        </p:txBody>
      </p:sp>
      <p:sp>
        <p:nvSpPr>
          <p:cNvPr id="4" name="Rectangle 3">
            <a:extLst>
              <a:ext uri="{FF2B5EF4-FFF2-40B4-BE49-F238E27FC236}">
                <a16:creationId xmlns:a16="http://schemas.microsoft.com/office/drawing/2014/main" id="{531DB72D-44C4-A441-A4D7-AF2840AF83E0}"/>
              </a:ext>
            </a:extLst>
          </p:cNvPr>
          <p:cNvSpPr/>
          <p:nvPr/>
        </p:nvSpPr>
        <p:spPr>
          <a:xfrm>
            <a:off x="-899410" y="5255932"/>
            <a:ext cx="12453281" cy="584775"/>
          </a:xfrm>
          <a:prstGeom prst="rect">
            <a:avLst/>
          </a:prstGeom>
        </p:spPr>
        <p:txBody>
          <a:bodyPr wrap="square">
            <a:spAutoFit/>
          </a:bodyPr>
          <a:lstStyle/>
          <a:p>
            <a:pPr marL="130175" lvl="1"/>
            <a:r>
              <a:rPr lang="en-US" sz="3200" dirty="0"/>
              <a:t>	↑ 5-HT</a:t>
            </a:r>
            <a:r>
              <a:rPr lang="en-US" sz="3200" baseline="-25000" dirty="0"/>
              <a:t>2A</a:t>
            </a:r>
            <a:r>
              <a:rPr lang="en-US" sz="3200" dirty="0"/>
              <a:t> expression in PFC of teenage suicide victims  </a:t>
            </a:r>
            <a:r>
              <a:rPr lang="en-US" sz="2000" dirty="0"/>
              <a:t>(Pandey et al. 2002)</a:t>
            </a:r>
            <a:endParaRPr lang="en-US" sz="3200" dirty="0"/>
          </a:p>
        </p:txBody>
      </p:sp>
    </p:spTree>
    <p:extLst>
      <p:ext uri="{BB962C8B-B14F-4D97-AF65-F5344CB8AC3E}">
        <p14:creationId xmlns:p14="http://schemas.microsoft.com/office/powerpoint/2010/main" val="160321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3" name="Picture 2" descr="Anatomical depiction showing the location of the prelimbic (PrL) and... |  Download Scientific Diagram">
            <a:extLst>
              <a:ext uri="{FF2B5EF4-FFF2-40B4-BE49-F238E27FC236}">
                <a16:creationId xmlns:a16="http://schemas.microsoft.com/office/drawing/2014/main" id="{BFE7468E-15B3-0B47-BEC5-D8202CA084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456"/>
          <a:stretch/>
        </p:blipFill>
        <p:spPr bwMode="auto">
          <a:xfrm>
            <a:off x="111961" y="756211"/>
            <a:ext cx="5869740" cy="53455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CDBF02-96BD-FF4D-8420-711D416122B6}"/>
              </a:ext>
            </a:extLst>
          </p:cNvPr>
          <p:cNvSpPr txBox="1"/>
          <p:nvPr/>
        </p:nvSpPr>
        <p:spPr>
          <a:xfrm>
            <a:off x="6153150" y="2000250"/>
            <a:ext cx="4416017" cy="1569660"/>
          </a:xfrm>
          <a:prstGeom prst="rect">
            <a:avLst/>
          </a:prstGeom>
          <a:noFill/>
        </p:spPr>
        <p:txBody>
          <a:bodyPr wrap="none" rtlCol="0">
            <a:spAutoFit/>
          </a:bodyPr>
          <a:lstStyle/>
          <a:p>
            <a:r>
              <a:rPr lang="en-US" sz="3200" dirty="0"/>
              <a:t>Prelimbic Cortex </a:t>
            </a:r>
          </a:p>
          <a:p>
            <a:pPr marL="914400" lvl="1" indent="-457200">
              <a:buFont typeface="Arial" panose="020B0604020202020204" pitchFamily="34" charset="0"/>
              <a:buChar char="•"/>
            </a:pPr>
            <a:r>
              <a:rPr lang="en-US" sz="3200" dirty="0"/>
              <a:t>↑ fear learning</a:t>
            </a:r>
          </a:p>
          <a:p>
            <a:pPr marL="914400" lvl="1" indent="-457200">
              <a:buFont typeface="Arial" panose="020B0604020202020204" pitchFamily="34" charset="0"/>
              <a:buChar char="•"/>
            </a:pPr>
            <a:r>
              <a:rPr lang="en-US" sz="3200" dirty="0"/>
              <a:t>↓ social interaction</a:t>
            </a:r>
          </a:p>
        </p:txBody>
      </p:sp>
      <p:sp>
        <p:nvSpPr>
          <p:cNvPr id="6" name="TextBox 5">
            <a:extLst>
              <a:ext uri="{FF2B5EF4-FFF2-40B4-BE49-F238E27FC236}">
                <a16:creationId xmlns:a16="http://schemas.microsoft.com/office/drawing/2014/main" id="{998C889E-E809-C945-A3D4-50EB2CF54319}"/>
              </a:ext>
            </a:extLst>
          </p:cNvPr>
          <p:cNvSpPr txBox="1"/>
          <p:nvPr/>
        </p:nvSpPr>
        <p:spPr>
          <a:xfrm>
            <a:off x="6210300" y="3752850"/>
            <a:ext cx="5508431" cy="1569660"/>
          </a:xfrm>
          <a:prstGeom prst="rect">
            <a:avLst/>
          </a:prstGeom>
          <a:noFill/>
        </p:spPr>
        <p:txBody>
          <a:bodyPr wrap="none" rtlCol="0">
            <a:spAutoFit/>
          </a:bodyPr>
          <a:lstStyle/>
          <a:p>
            <a:r>
              <a:rPr lang="en-US" sz="3200" dirty="0"/>
              <a:t>Infralimbic Cortex</a:t>
            </a:r>
          </a:p>
          <a:p>
            <a:pPr marL="914400" lvl="1" indent="-457200">
              <a:buFont typeface="Arial" panose="020B0604020202020204" pitchFamily="34" charset="0"/>
              <a:buChar char="•"/>
            </a:pPr>
            <a:r>
              <a:rPr lang="en-US" sz="3200" dirty="0"/>
              <a:t>↑ Fear extinction learning</a:t>
            </a:r>
          </a:p>
          <a:p>
            <a:pPr marL="914400" lvl="1" indent="-457200">
              <a:buFont typeface="Arial" panose="020B0604020202020204" pitchFamily="34" charset="0"/>
              <a:buChar char="•"/>
            </a:pPr>
            <a:r>
              <a:rPr lang="en-US" sz="3200" dirty="0"/>
              <a:t>↑ Social interaction</a:t>
            </a:r>
          </a:p>
        </p:txBody>
      </p:sp>
    </p:spTree>
    <p:extLst>
      <p:ext uri="{BB962C8B-B14F-4D97-AF65-F5344CB8AC3E}">
        <p14:creationId xmlns:p14="http://schemas.microsoft.com/office/powerpoint/2010/main" val="41198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ED315C-FF0B-F849-8B24-ABE891EF20E8}"/>
              </a:ext>
            </a:extLst>
          </p:cNvPr>
          <p:cNvSpPr txBox="1"/>
          <p:nvPr/>
        </p:nvSpPr>
        <p:spPr>
          <a:xfrm>
            <a:off x="1701327" y="1128608"/>
            <a:ext cx="3060834" cy="369332"/>
          </a:xfrm>
          <a:prstGeom prst="rect">
            <a:avLst/>
          </a:prstGeom>
          <a:noFill/>
        </p:spPr>
        <p:txBody>
          <a:bodyPr wrap="square" rtlCol="0">
            <a:spAutoFit/>
          </a:bodyPr>
          <a:lstStyle/>
          <a:p>
            <a:r>
              <a:rPr lang="en-US" dirty="0"/>
              <a:t>(Price et al. 2019)</a:t>
            </a:r>
          </a:p>
        </p:txBody>
      </p:sp>
      <p:pic>
        <p:nvPicPr>
          <p:cNvPr id="7" name="Picture 6">
            <a:extLst>
              <a:ext uri="{FF2B5EF4-FFF2-40B4-BE49-F238E27FC236}">
                <a16:creationId xmlns:a16="http://schemas.microsoft.com/office/drawing/2014/main" id="{C6D17F20-36D3-A242-8E8F-CFAE159B60E5}"/>
              </a:ext>
            </a:extLst>
          </p:cNvPr>
          <p:cNvPicPr>
            <a:picLocks noChangeAspect="1"/>
          </p:cNvPicPr>
          <p:nvPr/>
        </p:nvPicPr>
        <p:blipFill rotWithShape="1">
          <a:blip r:embed="rId2">
            <a:extLst>
              <a:ext uri="{28A0092B-C50C-407E-A947-70E740481C1C}">
                <a14:useLocalDpi xmlns:a14="http://schemas.microsoft.com/office/drawing/2010/main" val="0"/>
              </a:ext>
            </a:extLst>
          </a:blip>
          <a:srcRect l="60078" t="47925" r="25623" b="27175"/>
          <a:stretch/>
        </p:blipFill>
        <p:spPr>
          <a:xfrm>
            <a:off x="0" y="1497940"/>
            <a:ext cx="5567082" cy="3569733"/>
          </a:xfrm>
          <a:prstGeom prst="rect">
            <a:avLst/>
          </a:prstGeom>
        </p:spPr>
      </p:pic>
      <p:sp>
        <p:nvSpPr>
          <p:cNvPr id="8" name="TextBox 7">
            <a:extLst>
              <a:ext uri="{FF2B5EF4-FFF2-40B4-BE49-F238E27FC236}">
                <a16:creationId xmlns:a16="http://schemas.microsoft.com/office/drawing/2014/main" id="{399B61F6-85EB-FF47-9F7E-0EA30408402E}"/>
              </a:ext>
            </a:extLst>
          </p:cNvPr>
          <p:cNvSpPr txBox="1"/>
          <p:nvPr/>
        </p:nvSpPr>
        <p:spPr>
          <a:xfrm>
            <a:off x="249600" y="5067673"/>
            <a:ext cx="5317482" cy="1077218"/>
          </a:xfrm>
          <a:prstGeom prst="rect">
            <a:avLst/>
          </a:prstGeom>
          <a:noFill/>
        </p:spPr>
        <p:txBody>
          <a:bodyPr wrap="none" rtlCol="0">
            <a:spAutoFit/>
          </a:bodyPr>
          <a:lstStyle/>
          <a:p>
            <a:pPr algn="ctr"/>
            <a:r>
              <a:rPr lang="en-US" sz="3200" dirty="0"/>
              <a:t>Lower 5-HT</a:t>
            </a:r>
            <a:r>
              <a:rPr lang="en-US" sz="3200" baseline="-25000" dirty="0"/>
              <a:t>2A</a:t>
            </a:r>
            <a:r>
              <a:rPr lang="en-US" sz="3200" dirty="0"/>
              <a:t> levels in IL (~1/2)</a:t>
            </a:r>
          </a:p>
          <a:p>
            <a:pPr algn="ctr"/>
            <a:r>
              <a:rPr lang="en-US" sz="3200" dirty="0"/>
              <a:t>(non-stressed rats)</a:t>
            </a:r>
          </a:p>
        </p:txBody>
      </p:sp>
      <p:sp>
        <p:nvSpPr>
          <p:cNvPr id="10" name="TextBox 9">
            <a:extLst>
              <a:ext uri="{FF2B5EF4-FFF2-40B4-BE49-F238E27FC236}">
                <a16:creationId xmlns:a16="http://schemas.microsoft.com/office/drawing/2014/main" id="{78582EEF-78A4-9442-848F-73F19530D4CE}"/>
              </a:ext>
            </a:extLst>
          </p:cNvPr>
          <p:cNvSpPr txBox="1"/>
          <p:nvPr/>
        </p:nvSpPr>
        <p:spPr>
          <a:xfrm>
            <a:off x="6492313" y="4927313"/>
            <a:ext cx="4804520" cy="1569660"/>
          </a:xfrm>
          <a:prstGeom prst="rect">
            <a:avLst/>
          </a:prstGeom>
          <a:noFill/>
        </p:spPr>
        <p:txBody>
          <a:bodyPr wrap="none" rtlCol="0">
            <a:spAutoFit/>
          </a:bodyPr>
          <a:lstStyle/>
          <a:p>
            <a:pPr algn="ctr"/>
            <a:r>
              <a:rPr lang="en-US" sz="3200" dirty="0"/>
              <a:t>Lower GR levels in IL (~1/2) </a:t>
            </a:r>
          </a:p>
          <a:p>
            <a:pPr algn="ctr"/>
            <a:r>
              <a:rPr lang="en-US" sz="3200" dirty="0"/>
              <a:t>compared to PrL</a:t>
            </a:r>
          </a:p>
          <a:p>
            <a:pPr algn="ctr"/>
            <a:r>
              <a:rPr lang="en-US" sz="3200" dirty="0"/>
              <a:t>(non-stressed rats)</a:t>
            </a:r>
          </a:p>
        </p:txBody>
      </p:sp>
      <p:pic>
        <p:nvPicPr>
          <p:cNvPr id="13" name="Picture 12" descr="Chart, diagram, box and whisker chart&#10;&#10;Description automatically generated">
            <a:extLst>
              <a:ext uri="{FF2B5EF4-FFF2-40B4-BE49-F238E27FC236}">
                <a16:creationId xmlns:a16="http://schemas.microsoft.com/office/drawing/2014/main" id="{77E83797-BDCB-5B4B-BA45-7C0831C2443D}"/>
              </a:ext>
            </a:extLst>
          </p:cNvPr>
          <p:cNvPicPr>
            <a:picLocks noChangeAspect="1"/>
          </p:cNvPicPr>
          <p:nvPr/>
        </p:nvPicPr>
        <p:blipFill>
          <a:blip r:embed="rId3"/>
          <a:stretch>
            <a:fillRect/>
          </a:stretch>
        </p:blipFill>
        <p:spPr>
          <a:xfrm>
            <a:off x="5498929" y="1901718"/>
            <a:ext cx="6791287" cy="2949035"/>
          </a:xfrm>
          <a:prstGeom prst="rect">
            <a:avLst/>
          </a:prstGeom>
        </p:spPr>
      </p:pic>
    </p:spTree>
    <p:extLst>
      <p:ext uri="{BB962C8B-B14F-4D97-AF65-F5344CB8AC3E}">
        <p14:creationId xmlns:p14="http://schemas.microsoft.com/office/powerpoint/2010/main" val="101073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666D40-EE16-8A4C-B4A9-16854FC276F8}"/>
              </a:ext>
            </a:extLst>
          </p:cNvPr>
          <p:cNvSpPr txBox="1"/>
          <p:nvPr/>
        </p:nvSpPr>
        <p:spPr>
          <a:xfrm>
            <a:off x="-628650" y="0"/>
            <a:ext cx="13068300" cy="5078313"/>
          </a:xfrm>
          <a:prstGeom prst="rect">
            <a:avLst/>
          </a:prstGeom>
          <a:noFill/>
        </p:spPr>
        <p:txBody>
          <a:bodyPr wrap="square" rtlCol="0">
            <a:spAutoFit/>
          </a:bodyPr>
          <a:lstStyle/>
          <a:p>
            <a:pPr marL="17463" algn="ctr"/>
            <a:r>
              <a:rPr lang="en-US" sz="3600" dirty="0"/>
              <a:t>- Whole brain downregulation of GR in rat brain </a:t>
            </a:r>
            <a:r>
              <a:rPr lang="en-US" sz="2400" dirty="0"/>
              <a:t>(Islam et al. 2004)</a:t>
            </a:r>
          </a:p>
          <a:p>
            <a:pPr marL="1828800" lvl="3" indent="401638">
              <a:buFont typeface="Arial" panose="020B0604020202020204" pitchFamily="34" charset="0"/>
              <a:buChar char="•"/>
            </a:pPr>
            <a:r>
              <a:rPr lang="en-US" sz="3600" dirty="0"/>
              <a:t>↑ 5-HT</a:t>
            </a:r>
            <a:r>
              <a:rPr lang="en-US" sz="3600" baseline="-25000" dirty="0"/>
              <a:t>2A</a:t>
            </a:r>
            <a:r>
              <a:rPr lang="en-US" sz="3600" dirty="0"/>
              <a:t> receptor mRNA expression (13%) and binding 	   	(21%) in frontal cortex.</a:t>
            </a:r>
          </a:p>
          <a:p>
            <a:pPr lvl="1"/>
            <a:endParaRPr lang="en-US" sz="3200" dirty="0"/>
          </a:p>
          <a:p>
            <a:pPr marL="130175" lvl="1"/>
            <a:r>
              <a:rPr lang="en-US" sz="3600" dirty="0"/>
              <a:t>	- Evidence GRs suppress 5-HT</a:t>
            </a:r>
            <a:r>
              <a:rPr lang="en-US" sz="3600" baseline="-25000" dirty="0"/>
              <a:t>2A</a:t>
            </a:r>
            <a:r>
              <a:rPr lang="en-US" sz="3600" dirty="0"/>
              <a:t> transcription </a:t>
            </a:r>
            <a:r>
              <a:rPr lang="en-US" sz="2400" dirty="0"/>
              <a:t>(Falkenberg et al. 2011)</a:t>
            </a:r>
          </a:p>
          <a:p>
            <a:pPr marL="130175" lvl="1"/>
            <a:endParaRPr lang="en-US" sz="2400" dirty="0"/>
          </a:p>
          <a:p>
            <a:pPr marL="130175" lvl="1"/>
            <a:endParaRPr lang="en-US" sz="4000" dirty="0"/>
          </a:p>
          <a:p>
            <a:endParaRPr lang="en-US" sz="2800" dirty="0"/>
          </a:p>
          <a:p>
            <a:endParaRPr lang="en-US" sz="2800" dirty="0"/>
          </a:p>
          <a:p>
            <a:endParaRPr lang="en-US" sz="2800" dirty="0"/>
          </a:p>
        </p:txBody>
      </p:sp>
    </p:spTree>
    <p:extLst>
      <p:ext uri="{BB962C8B-B14F-4D97-AF65-F5344CB8AC3E}">
        <p14:creationId xmlns:p14="http://schemas.microsoft.com/office/powerpoint/2010/main" val="12688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620B4E3-1E29-E442-9C26-DFABE6BAEA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335"/>
          <a:stretch/>
        </p:blipFill>
        <p:spPr bwMode="auto">
          <a:xfrm>
            <a:off x="6075280" y="0"/>
            <a:ext cx="4027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1B8704-1C59-5A46-BAA1-C481FF8368DD}"/>
              </a:ext>
            </a:extLst>
          </p:cNvPr>
          <p:cNvSpPr txBox="1"/>
          <p:nvPr/>
        </p:nvSpPr>
        <p:spPr>
          <a:xfrm>
            <a:off x="672996" y="4191000"/>
            <a:ext cx="5152564" cy="2554545"/>
          </a:xfrm>
          <a:prstGeom prst="rect">
            <a:avLst/>
          </a:prstGeom>
          <a:noFill/>
        </p:spPr>
        <p:txBody>
          <a:bodyPr wrap="none" rtlCol="0">
            <a:spAutoFit/>
          </a:bodyPr>
          <a:lstStyle/>
          <a:p>
            <a:r>
              <a:rPr lang="en-US" sz="3200" b="1" dirty="0"/>
              <a:t>5-HT</a:t>
            </a:r>
            <a:r>
              <a:rPr lang="en-US" sz="3200" b="1" baseline="-25000" dirty="0"/>
              <a:t>2A</a:t>
            </a:r>
            <a:r>
              <a:rPr lang="en-US" sz="3200" b="1" dirty="0"/>
              <a:t> also has roles in:</a:t>
            </a:r>
          </a:p>
          <a:p>
            <a:r>
              <a:rPr lang="en-US" sz="3200" dirty="0"/>
              <a:t>-Glutamate release</a:t>
            </a:r>
          </a:p>
          <a:p>
            <a:r>
              <a:rPr lang="en-US" sz="3200" dirty="0"/>
              <a:t>-BDNF interactions</a:t>
            </a:r>
          </a:p>
          <a:p>
            <a:r>
              <a:rPr lang="en-US" sz="3200" dirty="0"/>
              <a:t>-Endocannabinoid secretion</a:t>
            </a:r>
          </a:p>
          <a:p>
            <a:r>
              <a:rPr lang="en-US" sz="3200" dirty="0"/>
              <a:t>-Modulation of Mitochondria </a:t>
            </a:r>
          </a:p>
        </p:txBody>
      </p:sp>
    </p:spTree>
    <p:extLst>
      <p:ext uri="{BB962C8B-B14F-4D97-AF65-F5344CB8AC3E}">
        <p14:creationId xmlns:p14="http://schemas.microsoft.com/office/powerpoint/2010/main" val="7935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410A-C05B-A64C-93F1-12FBFA15C699}"/>
              </a:ext>
            </a:extLst>
          </p:cNvPr>
          <p:cNvSpPr>
            <a:spLocks noGrp="1"/>
          </p:cNvSpPr>
          <p:nvPr>
            <p:ph type="title"/>
          </p:nvPr>
        </p:nvSpPr>
        <p:spPr>
          <a:xfrm>
            <a:off x="1000491" y="-138035"/>
            <a:ext cx="10515600" cy="1325563"/>
          </a:xfrm>
        </p:spPr>
        <p:txBody>
          <a:bodyPr/>
          <a:lstStyle/>
          <a:p>
            <a:pPr algn="ctr"/>
            <a:r>
              <a:rPr lang="en-US" b="1" u="sng" dirty="0"/>
              <a:t>Inflammation</a:t>
            </a:r>
          </a:p>
        </p:txBody>
      </p:sp>
      <p:sp>
        <p:nvSpPr>
          <p:cNvPr id="3" name="Content Placeholder 2">
            <a:extLst>
              <a:ext uri="{FF2B5EF4-FFF2-40B4-BE49-F238E27FC236}">
                <a16:creationId xmlns:a16="http://schemas.microsoft.com/office/drawing/2014/main" id="{75AC4688-9C63-E347-AC67-E4F891520D9C}"/>
              </a:ext>
            </a:extLst>
          </p:cNvPr>
          <p:cNvSpPr>
            <a:spLocks noGrp="1"/>
          </p:cNvSpPr>
          <p:nvPr>
            <p:ph idx="1"/>
          </p:nvPr>
        </p:nvSpPr>
        <p:spPr>
          <a:xfrm>
            <a:off x="0" y="1077850"/>
            <a:ext cx="11867418" cy="1235411"/>
          </a:xfrm>
        </p:spPr>
        <p:txBody>
          <a:bodyPr>
            <a:normAutofit/>
          </a:bodyPr>
          <a:lstStyle/>
          <a:p>
            <a:pPr marL="0" indent="0">
              <a:buNone/>
            </a:pPr>
            <a:r>
              <a:rPr lang="en-US" sz="3200" dirty="0"/>
              <a:t>Process of the body trying to fight against harm &amp; heal itself</a:t>
            </a:r>
          </a:p>
          <a:p>
            <a:pPr lvl="1"/>
            <a:r>
              <a:rPr lang="en-US" sz="3200" dirty="0"/>
              <a:t>Infection, injury, toxins</a:t>
            </a:r>
          </a:p>
          <a:p>
            <a:pPr lvl="1"/>
            <a:endParaRPr lang="en-US" sz="3200" dirty="0"/>
          </a:p>
        </p:txBody>
      </p:sp>
      <p:pic>
        <p:nvPicPr>
          <p:cNvPr id="2050" name="Picture 2" descr="Inflammation - definition, types, causes and treatment">
            <a:extLst>
              <a:ext uri="{FF2B5EF4-FFF2-40B4-BE49-F238E27FC236}">
                <a16:creationId xmlns:a16="http://schemas.microsoft.com/office/drawing/2014/main" id="{177B4E8A-C074-3148-B668-27BEA9D70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506" y="2288680"/>
            <a:ext cx="8492760" cy="44586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522AF85-0820-DE4A-B166-57FDA8A41BB9}"/>
              </a:ext>
            </a:extLst>
          </p:cNvPr>
          <p:cNvSpPr/>
          <p:nvPr/>
        </p:nvSpPr>
        <p:spPr>
          <a:xfrm>
            <a:off x="0" y="1029448"/>
            <a:ext cx="9528748" cy="1077218"/>
          </a:xfrm>
          <a:prstGeom prst="rect">
            <a:avLst/>
          </a:prstGeom>
        </p:spPr>
        <p:txBody>
          <a:bodyPr wrap="square">
            <a:spAutoFit/>
          </a:bodyPr>
          <a:lstStyle/>
          <a:p>
            <a:pPr marL="22225" lvl="1" indent="0">
              <a:buNone/>
            </a:pPr>
            <a:r>
              <a:rPr lang="en-US" sz="3200" u="sng" dirty="0"/>
              <a:t>Pro-inflammatory Cytokines</a:t>
            </a:r>
          </a:p>
          <a:p>
            <a:pPr lvl="1"/>
            <a:r>
              <a:rPr lang="en-US" sz="3200" b="1" dirty="0"/>
              <a:t>	- </a:t>
            </a:r>
            <a:r>
              <a:rPr lang="en-US" sz="3200" dirty="0"/>
              <a:t>Signaling molecules that promote inflammation</a:t>
            </a:r>
            <a:endParaRPr lang="en-US" sz="3200" b="1" dirty="0"/>
          </a:p>
        </p:txBody>
      </p:sp>
      <p:sp>
        <p:nvSpPr>
          <p:cNvPr id="7" name="Rectangle 6">
            <a:extLst>
              <a:ext uri="{FF2B5EF4-FFF2-40B4-BE49-F238E27FC236}">
                <a16:creationId xmlns:a16="http://schemas.microsoft.com/office/drawing/2014/main" id="{52CCC6DB-1214-C640-A4BF-488326A63A9A}"/>
              </a:ext>
            </a:extLst>
          </p:cNvPr>
          <p:cNvSpPr/>
          <p:nvPr/>
        </p:nvSpPr>
        <p:spPr>
          <a:xfrm>
            <a:off x="-64309" y="985755"/>
            <a:ext cx="11996035" cy="1354217"/>
          </a:xfrm>
          <a:prstGeom prst="rect">
            <a:avLst/>
          </a:prstGeom>
        </p:spPr>
        <p:txBody>
          <a:bodyPr wrap="square">
            <a:spAutoFit/>
          </a:bodyPr>
          <a:lstStyle/>
          <a:p>
            <a:r>
              <a:rPr lang="en-US" sz="3200" dirty="0"/>
              <a:t>↑ Peripheral pro-inflammatory markers associated with depression </a:t>
            </a:r>
            <a:r>
              <a:rPr lang="en-US" dirty="0"/>
              <a:t>(Kohler et al. 2017)</a:t>
            </a:r>
            <a:endParaRPr lang="en-US" sz="3200" dirty="0"/>
          </a:p>
          <a:p>
            <a:r>
              <a:rPr lang="en-US" sz="3200" dirty="0"/>
              <a:t>Pro-inflammatory treatment can induce anxious / depressive symptoms</a:t>
            </a:r>
          </a:p>
        </p:txBody>
      </p:sp>
    </p:spTree>
    <p:extLst>
      <p:ext uri="{BB962C8B-B14F-4D97-AF65-F5344CB8AC3E}">
        <p14:creationId xmlns:p14="http://schemas.microsoft.com/office/powerpoint/2010/main" val="41436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dissolv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B9BB-84DD-7C4A-BFD1-4027C8105F52}"/>
              </a:ext>
            </a:extLst>
          </p:cNvPr>
          <p:cNvSpPr>
            <a:spLocks noGrp="1"/>
          </p:cNvSpPr>
          <p:nvPr>
            <p:ph type="title"/>
          </p:nvPr>
        </p:nvSpPr>
        <p:spPr>
          <a:xfrm>
            <a:off x="838200" y="-271859"/>
            <a:ext cx="10515600" cy="1325563"/>
          </a:xfrm>
        </p:spPr>
        <p:txBody>
          <a:bodyPr/>
          <a:lstStyle/>
          <a:p>
            <a:pPr algn="ctr"/>
            <a:r>
              <a:rPr lang="en-US" b="1" u="sng" dirty="0"/>
              <a:t>Neuroinflammation</a:t>
            </a:r>
          </a:p>
        </p:txBody>
      </p:sp>
      <p:sp>
        <p:nvSpPr>
          <p:cNvPr id="3" name="Content Placeholder 2">
            <a:extLst>
              <a:ext uri="{FF2B5EF4-FFF2-40B4-BE49-F238E27FC236}">
                <a16:creationId xmlns:a16="http://schemas.microsoft.com/office/drawing/2014/main" id="{3147722F-EA79-1B49-AFD5-9563FE3C7353}"/>
              </a:ext>
            </a:extLst>
          </p:cNvPr>
          <p:cNvSpPr>
            <a:spLocks noGrp="1"/>
          </p:cNvSpPr>
          <p:nvPr>
            <p:ph idx="1"/>
          </p:nvPr>
        </p:nvSpPr>
        <p:spPr>
          <a:xfrm>
            <a:off x="0" y="1053704"/>
            <a:ext cx="10515600" cy="4351338"/>
          </a:xfrm>
        </p:spPr>
        <p:txBody>
          <a:bodyPr/>
          <a:lstStyle/>
          <a:p>
            <a:pPr marL="0" indent="0">
              <a:buNone/>
            </a:pPr>
            <a:r>
              <a:rPr lang="en-US" sz="3200" dirty="0"/>
              <a:t>Response of microglia, astrocytes &amp; oligodendrocytes against injuries to CNS </a:t>
            </a:r>
          </a:p>
          <a:p>
            <a:pPr lvl="1"/>
            <a:r>
              <a:rPr lang="en-US" sz="3200" dirty="0"/>
              <a:t>Pathogens</a:t>
            </a:r>
          </a:p>
          <a:p>
            <a:pPr lvl="1"/>
            <a:r>
              <a:rPr lang="en-US" sz="3200" dirty="0"/>
              <a:t>Trauma / chronic Stress</a:t>
            </a:r>
          </a:p>
          <a:p>
            <a:pPr lvl="1"/>
            <a:r>
              <a:rPr lang="en-US" sz="3200" dirty="0"/>
              <a:t>Stroke</a:t>
            </a:r>
          </a:p>
          <a:p>
            <a:pPr lvl="1"/>
            <a:r>
              <a:rPr lang="en-US" sz="3200" dirty="0"/>
              <a:t>Inflammation from periphery</a:t>
            </a:r>
          </a:p>
          <a:p>
            <a:endParaRPr lang="en-US" dirty="0"/>
          </a:p>
        </p:txBody>
      </p:sp>
      <p:pic>
        <p:nvPicPr>
          <p:cNvPr id="6" name="Picture 2" descr="Scientists Say: Glia | Science News for Students">
            <a:extLst>
              <a:ext uri="{FF2B5EF4-FFF2-40B4-BE49-F238E27FC236}">
                <a16:creationId xmlns:a16="http://schemas.microsoft.com/office/drawing/2014/main" id="{3C0CB496-F71F-F641-A2D3-D40F660C7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42" t="2992" r="17421" b="3623"/>
          <a:stretch/>
        </p:blipFill>
        <p:spPr bwMode="auto">
          <a:xfrm>
            <a:off x="6535711" y="2251498"/>
            <a:ext cx="5777981" cy="460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3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8194" name="Picture 2" descr="Brain TACE (Tumor Necrosis Factor-α–Converting Enzyme) Contributes to  Sympathetic Excitation in Heart Failure Rats | Hypertension">
            <a:extLst>
              <a:ext uri="{FF2B5EF4-FFF2-40B4-BE49-F238E27FC236}">
                <a16:creationId xmlns:a16="http://schemas.microsoft.com/office/drawing/2014/main" id="{7DA983C3-2370-8047-B655-2D598868E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68" y="254000"/>
            <a:ext cx="5232400" cy="635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3D898E-7165-FB42-A6C6-656655D9F8EB}"/>
              </a:ext>
            </a:extLst>
          </p:cNvPr>
          <p:cNvSpPr txBox="1"/>
          <p:nvPr/>
        </p:nvSpPr>
        <p:spPr>
          <a:xfrm>
            <a:off x="5300792" y="0"/>
            <a:ext cx="6899325" cy="707886"/>
          </a:xfrm>
          <a:prstGeom prst="rect">
            <a:avLst/>
          </a:prstGeom>
          <a:noFill/>
        </p:spPr>
        <p:txBody>
          <a:bodyPr wrap="none" rtlCol="0">
            <a:spAutoFit/>
          </a:bodyPr>
          <a:lstStyle/>
          <a:p>
            <a:r>
              <a:rPr lang="en-US" sz="4000" b="1" u="sng" dirty="0"/>
              <a:t>Tumor Necrosis Factor α (TNFα)</a:t>
            </a:r>
          </a:p>
        </p:txBody>
      </p:sp>
      <p:sp>
        <p:nvSpPr>
          <p:cNvPr id="2" name="TextBox 1">
            <a:extLst>
              <a:ext uri="{FF2B5EF4-FFF2-40B4-BE49-F238E27FC236}">
                <a16:creationId xmlns:a16="http://schemas.microsoft.com/office/drawing/2014/main" id="{DDAD20A1-D8BA-8D41-AE2C-3B36C7FB2B6E}"/>
              </a:ext>
            </a:extLst>
          </p:cNvPr>
          <p:cNvSpPr txBox="1"/>
          <p:nvPr/>
        </p:nvSpPr>
        <p:spPr>
          <a:xfrm>
            <a:off x="5572128" y="90200"/>
            <a:ext cx="6619872" cy="5755422"/>
          </a:xfrm>
          <a:prstGeom prst="rect">
            <a:avLst/>
          </a:prstGeom>
          <a:noFill/>
        </p:spPr>
        <p:txBody>
          <a:bodyPr wrap="square" rtlCol="0">
            <a:spAutoFit/>
          </a:bodyPr>
          <a:lstStyle/>
          <a:p>
            <a:endParaRPr lang="en-US" sz="3200" dirty="0"/>
          </a:p>
          <a:p>
            <a:endParaRPr lang="en-US" sz="3200" dirty="0"/>
          </a:p>
          <a:p>
            <a:r>
              <a:rPr lang="en-US" sz="3200" dirty="0"/>
              <a:t>-Proinflammatory cytokine</a:t>
            </a:r>
          </a:p>
          <a:p>
            <a:r>
              <a:rPr lang="en-US" sz="3200" dirty="0"/>
              <a:t>-Regulates physiological processes: </a:t>
            </a:r>
          </a:p>
          <a:p>
            <a:pPr marL="457200" indent="-228600">
              <a:buFont typeface="Arial" panose="020B0604020202020204" pitchFamily="34" charset="0"/>
              <a:buChar char="•"/>
            </a:pPr>
            <a:r>
              <a:rPr lang="en-US" sz="2800" dirty="0"/>
              <a:t>Synaptic plasticity </a:t>
            </a:r>
          </a:p>
          <a:p>
            <a:pPr marL="457200" indent="-228600">
              <a:buFont typeface="Arial" panose="020B0604020202020204" pitchFamily="34" charset="0"/>
              <a:buChar char="•"/>
            </a:pPr>
            <a:r>
              <a:rPr lang="en-US" sz="2800" dirty="0"/>
              <a:t>Learning &amp; memory </a:t>
            </a:r>
          </a:p>
          <a:p>
            <a:pPr marL="457200" indent="-228600">
              <a:buFont typeface="Arial" panose="020B0604020202020204" pitchFamily="34" charset="0"/>
              <a:buChar char="•"/>
            </a:pPr>
            <a:r>
              <a:rPr lang="en-US" sz="2800" dirty="0"/>
              <a:t>Sleep </a:t>
            </a:r>
          </a:p>
          <a:p>
            <a:pPr marL="457200" indent="-228600">
              <a:buFont typeface="Arial" panose="020B0604020202020204" pitchFamily="34" charset="0"/>
              <a:buChar char="•"/>
            </a:pPr>
            <a:r>
              <a:rPr lang="en-US" sz="2800" dirty="0"/>
              <a:t>Food &amp; water intake </a:t>
            </a:r>
            <a:r>
              <a:rPr lang="en-US" dirty="0"/>
              <a:t>(Olmos 2014)</a:t>
            </a:r>
          </a:p>
          <a:p>
            <a:pPr marL="457200" indent="-228600">
              <a:buFont typeface="Arial" panose="020B0604020202020204" pitchFamily="34" charset="0"/>
              <a:buChar char="•"/>
            </a:pPr>
            <a:endParaRPr lang="en-US" sz="3200" dirty="0"/>
          </a:p>
          <a:p>
            <a:r>
              <a:rPr lang="en-US" sz="2400" dirty="0"/>
              <a:t>- </a:t>
            </a:r>
            <a:r>
              <a:rPr lang="en-US" sz="3200" dirty="0"/>
              <a:t>Promotes degradation of </a:t>
            </a:r>
            <a:r>
              <a:rPr lang="en-US" sz="3200" dirty="0" err="1"/>
              <a:t>prepro</a:t>
            </a:r>
            <a:r>
              <a:rPr lang="en-US" sz="3200" dirty="0"/>
              <a:t>-orexin mRNA, orexin protein, &amp; Orexin 2 Receptor protein </a:t>
            </a:r>
            <a:r>
              <a:rPr lang="en-US" sz="1600" dirty="0"/>
              <a:t>(Zhan et al. 2011)</a:t>
            </a:r>
            <a:endParaRPr lang="en-US" sz="2400" dirty="0"/>
          </a:p>
        </p:txBody>
      </p:sp>
      <p:sp>
        <p:nvSpPr>
          <p:cNvPr id="3" name="Rectangle 2">
            <a:extLst>
              <a:ext uri="{FF2B5EF4-FFF2-40B4-BE49-F238E27FC236}">
                <a16:creationId xmlns:a16="http://schemas.microsoft.com/office/drawing/2014/main" id="{EE1FAB39-EB58-FA40-BC6F-98F30F69A9A2}"/>
              </a:ext>
            </a:extLst>
          </p:cNvPr>
          <p:cNvSpPr/>
          <p:nvPr/>
        </p:nvSpPr>
        <p:spPr>
          <a:xfrm>
            <a:off x="947431" y="2801000"/>
            <a:ext cx="4365932" cy="1195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8D4EC9-3BFA-524A-8B9D-AEEB40C50C31}"/>
              </a:ext>
            </a:extLst>
          </p:cNvPr>
          <p:cNvSpPr/>
          <p:nvPr/>
        </p:nvSpPr>
        <p:spPr>
          <a:xfrm>
            <a:off x="940723" y="4898103"/>
            <a:ext cx="4365932" cy="1685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AC2476-14D9-6F47-90A1-34872CE46564}"/>
              </a:ext>
            </a:extLst>
          </p:cNvPr>
          <p:cNvSpPr/>
          <p:nvPr/>
        </p:nvSpPr>
        <p:spPr>
          <a:xfrm>
            <a:off x="940723" y="3732004"/>
            <a:ext cx="4365932" cy="1195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40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dissolv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dissolv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7170" name="Picture 2" descr="Anatomical depiction showing the location of the prelimbic (PrL) and... |  Download Scientific Diagram">
            <a:extLst>
              <a:ext uri="{FF2B5EF4-FFF2-40B4-BE49-F238E27FC236}">
                <a16:creationId xmlns:a16="http://schemas.microsoft.com/office/drawing/2014/main" id="{121396C3-0557-2240-AA2E-C0C3FE21A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830" y="927995"/>
            <a:ext cx="9870340" cy="46332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971302E-E9EC-B34C-BF0C-ADAEFB1400F4}"/>
              </a:ext>
            </a:extLst>
          </p:cNvPr>
          <p:cNvSpPr txBox="1"/>
          <p:nvPr/>
        </p:nvSpPr>
        <p:spPr>
          <a:xfrm>
            <a:off x="3524777" y="62208"/>
            <a:ext cx="4906471" cy="646331"/>
          </a:xfrm>
          <a:prstGeom prst="rect">
            <a:avLst/>
          </a:prstGeom>
          <a:noFill/>
        </p:spPr>
        <p:txBody>
          <a:bodyPr wrap="none" rtlCol="0">
            <a:spAutoFit/>
          </a:bodyPr>
          <a:lstStyle/>
          <a:p>
            <a:r>
              <a:rPr lang="en-US" sz="3600" b="1" u="sng" dirty="0"/>
              <a:t>Medial Prefrontal Cortex</a:t>
            </a:r>
          </a:p>
        </p:txBody>
      </p:sp>
      <p:grpSp>
        <p:nvGrpSpPr>
          <p:cNvPr id="6" name="Group 5">
            <a:extLst>
              <a:ext uri="{FF2B5EF4-FFF2-40B4-BE49-F238E27FC236}">
                <a16:creationId xmlns:a16="http://schemas.microsoft.com/office/drawing/2014/main" id="{0CAA760D-613B-6248-BD18-F7E265DCC11F}"/>
              </a:ext>
            </a:extLst>
          </p:cNvPr>
          <p:cNvGrpSpPr/>
          <p:nvPr/>
        </p:nvGrpSpPr>
        <p:grpSpPr>
          <a:xfrm>
            <a:off x="10028" y="708539"/>
            <a:ext cx="6701668" cy="6030589"/>
            <a:chOff x="0" y="0"/>
            <a:chExt cx="7793182" cy="6858576"/>
          </a:xfrm>
        </p:grpSpPr>
        <p:pic>
          <p:nvPicPr>
            <p:cNvPr id="5" name="Picture 4" descr="Diagram&#10;&#10;Description automatically generated">
              <a:extLst>
                <a:ext uri="{FF2B5EF4-FFF2-40B4-BE49-F238E27FC236}">
                  <a16:creationId xmlns:a16="http://schemas.microsoft.com/office/drawing/2014/main" id="{433B923B-FBF3-8A45-9721-B5F427F154C9}"/>
                </a:ext>
              </a:extLst>
            </p:cNvPr>
            <p:cNvPicPr>
              <a:picLocks noChangeAspect="1"/>
            </p:cNvPicPr>
            <p:nvPr/>
          </p:nvPicPr>
          <p:blipFill>
            <a:blip r:embed="rId4"/>
            <a:stretch>
              <a:fillRect/>
            </a:stretch>
          </p:blipFill>
          <p:spPr>
            <a:xfrm>
              <a:off x="0" y="0"/>
              <a:ext cx="7793182" cy="6858000"/>
            </a:xfrm>
            <a:prstGeom prst="rect">
              <a:avLst/>
            </a:prstGeom>
          </p:spPr>
        </p:pic>
        <p:sp>
          <p:nvSpPr>
            <p:cNvPr id="2" name="Rectangle 1">
              <a:extLst>
                <a:ext uri="{FF2B5EF4-FFF2-40B4-BE49-F238E27FC236}">
                  <a16:creationId xmlns:a16="http://schemas.microsoft.com/office/drawing/2014/main" id="{72114859-2A31-D54D-BD93-4549C23C993D}"/>
                </a:ext>
              </a:extLst>
            </p:cNvPr>
            <p:cNvSpPr/>
            <p:nvPr/>
          </p:nvSpPr>
          <p:spPr>
            <a:xfrm>
              <a:off x="0" y="6489244"/>
              <a:ext cx="1752403" cy="369332"/>
            </a:xfrm>
            <a:prstGeom prst="rect">
              <a:avLst/>
            </a:prstGeom>
          </p:spPr>
          <p:txBody>
            <a:bodyPr wrap="none">
              <a:spAutoFit/>
            </a:bodyPr>
            <a:lstStyle/>
            <a:p>
              <a:r>
                <a:rPr lang="en-US" dirty="0"/>
                <a:t>PMID: </a:t>
              </a:r>
              <a:r>
                <a:rPr lang="en-US" b="1" dirty="0"/>
                <a:t>23512378</a:t>
              </a:r>
              <a:endParaRPr lang="en-US" dirty="0"/>
            </a:p>
          </p:txBody>
        </p:sp>
      </p:grpSp>
      <p:sp>
        <p:nvSpPr>
          <p:cNvPr id="8" name="TextBox 7">
            <a:extLst>
              <a:ext uri="{FF2B5EF4-FFF2-40B4-BE49-F238E27FC236}">
                <a16:creationId xmlns:a16="http://schemas.microsoft.com/office/drawing/2014/main" id="{437B848D-1B91-4C43-9A8B-130663CE2325}"/>
              </a:ext>
            </a:extLst>
          </p:cNvPr>
          <p:cNvSpPr txBox="1"/>
          <p:nvPr/>
        </p:nvSpPr>
        <p:spPr>
          <a:xfrm>
            <a:off x="6622180" y="794149"/>
            <a:ext cx="5358384" cy="3539430"/>
          </a:xfrm>
          <a:prstGeom prst="rect">
            <a:avLst/>
          </a:prstGeom>
          <a:noFill/>
        </p:spPr>
        <p:txBody>
          <a:bodyPr wrap="square" rtlCol="0">
            <a:spAutoFit/>
          </a:bodyPr>
          <a:lstStyle/>
          <a:p>
            <a:r>
              <a:rPr lang="en-US" sz="3200" dirty="0"/>
              <a:t>Critical role in:</a:t>
            </a:r>
          </a:p>
          <a:p>
            <a:pPr marL="457200" indent="-457200">
              <a:buFontTx/>
              <a:buChar char="-"/>
            </a:pPr>
            <a:r>
              <a:rPr lang="en-US" sz="3200" dirty="0"/>
              <a:t>Cognition &amp; learning </a:t>
            </a:r>
          </a:p>
          <a:p>
            <a:pPr marL="457200" indent="-457200">
              <a:buFontTx/>
              <a:buChar char="-"/>
            </a:pPr>
            <a:r>
              <a:rPr lang="en-US" sz="3200" dirty="0"/>
              <a:t>Executive control of emotional states</a:t>
            </a:r>
          </a:p>
          <a:p>
            <a:pPr marL="457200" indent="-457200">
              <a:buFontTx/>
              <a:buChar char="-"/>
            </a:pPr>
            <a:r>
              <a:rPr lang="en-US" sz="3200" dirty="0"/>
              <a:t>Stress coping strategies</a:t>
            </a:r>
          </a:p>
          <a:p>
            <a:pPr marL="457200" indent="-457200">
              <a:buFontTx/>
              <a:buChar char="-"/>
            </a:pPr>
            <a:r>
              <a:rPr lang="en-US" sz="3200" dirty="0"/>
              <a:t>Decision making</a:t>
            </a:r>
          </a:p>
          <a:p>
            <a:pPr marL="457200" indent="-457200">
              <a:buFontTx/>
              <a:buChar char="-"/>
            </a:pPr>
            <a:r>
              <a:rPr lang="en-US" sz="3200" dirty="0"/>
              <a:t>Social interaction</a:t>
            </a:r>
          </a:p>
        </p:txBody>
      </p:sp>
    </p:spTree>
    <p:extLst>
      <p:ext uri="{BB962C8B-B14F-4D97-AF65-F5344CB8AC3E}">
        <p14:creationId xmlns:p14="http://schemas.microsoft.com/office/powerpoint/2010/main" val="427535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AB4F">
            <a:alpha val="50000"/>
          </a:srgbClr>
        </a:solidFill>
        <a:effectLst/>
      </p:bgPr>
    </p:bg>
    <p:spTree>
      <p:nvGrpSpPr>
        <p:cNvPr id="1" name=""/>
        <p:cNvGrpSpPr/>
        <p:nvPr/>
      </p:nvGrpSpPr>
      <p:grpSpPr>
        <a:xfrm>
          <a:off x="0" y="0"/>
          <a:ext cx="0" cy="0"/>
          <a:chOff x="0" y="0"/>
          <a:chExt cx="0" cy="0"/>
        </a:xfrm>
      </p:grpSpPr>
      <p:pic>
        <p:nvPicPr>
          <p:cNvPr id="6" name="Picture 2" descr="Fig. 3 Summary of chronic stress-induced neuronal remodeling in medial prefrontal cortex. Above. Chronic stress produces retraction of apical dendrites of pyramidal neurons in both prelimbic and infralimbic cortex. Blockade of either glucocorticoid, NMDA, or D1 receptors prevents the stressinduced dendritic remodeling. Below. Chronic stressors decrease spine density in prelimbic cortex and decrease the ratio of mushroom (blue, large heads) to thin spines (red, small heads). The effects of stress on spine density in infralimbic cortex are less studied, but may be less robust">
            <a:extLst>
              <a:ext uri="{FF2B5EF4-FFF2-40B4-BE49-F238E27FC236}">
                <a16:creationId xmlns:a16="http://schemas.microsoft.com/office/drawing/2014/main" id="{01514870-93C5-6A4F-9637-ADB5F93D8C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7" b="40000"/>
          <a:stretch/>
        </p:blipFill>
        <p:spPr bwMode="auto">
          <a:xfrm>
            <a:off x="436327" y="311638"/>
            <a:ext cx="11319346" cy="50315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FD88FDD-43A0-7545-BBBB-7163BE28488B}"/>
              </a:ext>
            </a:extLst>
          </p:cNvPr>
          <p:cNvSpPr/>
          <p:nvPr/>
        </p:nvSpPr>
        <p:spPr>
          <a:xfrm>
            <a:off x="9414124" y="14403"/>
            <a:ext cx="2777876" cy="369332"/>
          </a:xfrm>
          <a:prstGeom prst="rect">
            <a:avLst/>
          </a:prstGeom>
        </p:spPr>
        <p:txBody>
          <a:bodyPr wrap="none">
            <a:spAutoFit/>
          </a:bodyPr>
          <a:lstStyle/>
          <a:p>
            <a:r>
              <a:rPr lang="en-US" dirty="0"/>
              <a:t>(Wellman &amp; </a:t>
            </a:r>
            <a:r>
              <a:rPr lang="en-US" dirty="0" err="1"/>
              <a:t>Moench</a:t>
            </a:r>
            <a:r>
              <a:rPr lang="en-US" dirty="0"/>
              <a:t> 2018)</a:t>
            </a:r>
          </a:p>
        </p:txBody>
      </p:sp>
      <p:sp>
        <p:nvSpPr>
          <p:cNvPr id="14" name="TextBox 13">
            <a:extLst>
              <a:ext uri="{FF2B5EF4-FFF2-40B4-BE49-F238E27FC236}">
                <a16:creationId xmlns:a16="http://schemas.microsoft.com/office/drawing/2014/main" id="{E7A8DAB4-02A5-434D-96F9-CB8033F76C88}"/>
              </a:ext>
            </a:extLst>
          </p:cNvPr>
          <p:cNvSpPr txBox="1"/>
          <p:nvPr/>
        </p:nvSpPr>
        <p:spPr>
          <a:xfrm>
            <a:off x="2571413" y="5795509"/>
            <a:ext cx="7049173" cy="646331"/>
          </a:xfrm>
          <a:prstGeom prst="rect">
            <a:avLst/>
          </a:prstGeom>
          <a:noFill/>
        </p:spPr>
        <p:txBody>
          <a:bodyPr wrap="none" rtlCol="0">
            <a:spAutoFit/>
          </a:bodyPr>
          <a:lstStyle/>
          <a:p>
            <a:pPr algn="ctr"/>
            <a:r>
              <a:rPr lang="en-US" sz="3600" dirty="0"/>
              <a:t>Stress can impair function of the PFC</a:t>
            </a:r>
          </a:p>
        </p:txBody>
      </p:sp>
      <p:pic>
        <p:nvPicPr>
          <p:cNvPr id="17" name="Picture 2" descr="An external file that holds a picture, illustration, etc.&#10;Object name is nihms771625f1.jpg">
            <a:extLst>
              <a:ext uri="{FF2B5EF4-FFF2-40B4-BE49-F238E27FC236}">
                <a16:creationId xmlns:a16="http://schemas.microsoft.com/office/drawing/2014/main" id="{9F128C85-EBF4-DB4F-AFEC-C3386071D2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980" y="-140692"/>
            <a:ext cx="12071200" cy="593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3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1638</Words>
  <Application>Microsoft Office PowerPoint</Application>
  <PresentationFormat>Widescreen</PresentationFormat>
  <Paragraphs>352</Paragraphs>
  <Slides>49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AdvGulliv</vt:lpstr>
      <vt:lpstr>Arial</vt:lpstr>
      <vt:lpstr>Calibri</vt:lpstr>
      <vt:lpstr>Calibri Light</vt:lpstr>
      <vt:lpstr>Times New Roman</vt:lpstr>
      <vt:lpstr>Wingdings</vt:lpstr>
      <vt:lpstr>Office Theme</vt:lpstr>
      <vt:lpstr>Neuroinflammation &amp;   Affective Mood Disorders</vt:lpstr>
      <vt:lpstr>PowerPoint Presentation</vt:lpstr>
      <vt:lpstr>Stress-Related Mood Disorders</vt:lpstr>
      <vt:lpstr>Depression</vt:lpstr>
      <vt:lpstr>Inflammation</vt:lpstr>
      <vt:lpstr>Neuroinflammation</vt:lpstr>
      <vt:lpstr>PowerPoint Presentation</vt:lpstr>
      <vt:lpstr>PowerPoint Presentation</vt:lpstr>
      <vt:lpstr>PowerPoint Presentation</vt:lpstr>
      <vt:lpstr>How does mPFC relate to stress-resilience and susceptibility ? </vt:lpstr>
      <vt:lpstr>PowerPoint Presentation</vt:lpstr>
      <vt:lpstr>PowerPoint Presentation</vt:lpstr>
      <vt:lpstr>Sphingosine-1-phosphate (S1P)</vt:lpstr>
      <vt:lpstr>PowerPoint Presentation</vt:lpstr>
      <vt:lpstr>PowerPoint Presentation</vt:lpstr>
      <vt:lpstr>PowerPoint Presentation</vt:lpstr>
      <vt:lpstr>PowerPoint Presentation</vt:lpstr>
      <vt:lpstr>Cellular mechanism of S1PR3 in the mPFC?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Glucocorticoid Receptor </vt:lpstr>
      <vt:lpstr>Glucocorticoid Resistance</vt:lpstr>
      <vt:lpstr>PowerPoint Presentation</vt:lpstr>
      <vt:lpstr>PowerPoint Presentation</vt:lpstr>
      <vt:lpstr>PowerPoint Presentation</vt:lpstr>
      <vt:lpstr>Knockdown of GR in PrL and IL individually?</vt:lpstr>
      <vt:lpstr>PowerPoint Presentation</vt:lpstr>
      <vt:lpstr>PowerPoint Presentation</vt:lpstr>
      <vt:lpstr>PowerPoint Presentation</vt:lpstr>
      <vt:lpstr>PowerPoint Presentation</vt:lpstr>
      <vt:lpstr>Translation to humans? </vt:lpstr>
      <vt:lpstr>Summary</vt:lpstr>
      <vt:lpstr>Where social defeat induced  TNF-α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Neuroinflammation &amp;   Affective Mood Disorders</dc:title>
  <dc:creator>Krupp, Kevin Thomas</dc:creator>
  <cp:lastModifiedBy>Summers, Cliff</cp:lastModifiedBy>
  <cp:revision>37</cp:revision>
  <dcterms:created xsi:type="dcterms:W3CDTF">2020-10-02T15:52:21Z</dcterms:created>
  <dcterms:modified xsi:type="dcterms:W3CDTF">2020-10-02T17:42:25Z</dcterms:modified>
</cp:coreProperties>
</file>